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Default Extension="wav" ContentType="audio/wav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69" r:id="rId2"/>
    <p:sldId id="271" r:id="rId3"/>
    <p:sldId id="272" r:id="rId4"/>
    <p:sldId id="273" r:id="rId5"/>
    <p:sldId id="263" r:id="rId6"/>
    <p:sldId id="264" r:id="rId7"/>
    <p:sldId id="265" r:id="rId8"/>
    <p:sldId id="277" r:id="rId9"/>
    <p:sldId id="279" r:id="rId10"/>
    <p:sldId id="278" r:id="rId11"/>
    <p:sldId id="296" r:id="rId12"/>
    <p:sldId id="283" r:id="rId13"/>
    <p:sldId id="280" r:id="rId14"/>
    <p:sldId id="281" r:id="rId15"/>
    <p:sldId id="293" r:id="rId16"/>
    <p:sldId id="289" r:id="rId17"/>
    <p:sldId id="290" r:id="rId18"/>
    <p:sldId id="291" r:id="rId19"/>
    <p:sldId id="286" r:id="rId20"/>
    <p:sldId id="297" r:id="rId21"/>
    <p:sldId id="295" r:id="rId22"/>
    <p:sldId id="294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52" autoAdjust="0"/>
    <p:restoredTop sz="94660"/>
  </p:normalViewPr>
  <p:slideViewPr>
    <p:cSldViewPr>
      <p:cViewPr varScale="1">
        <p:scale>
          <a:sx n="68" d="100"/>
          <a:sy n="68" d="100"/>
        </p:scale>
        <p:origin x="-56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C38B4A-F10A-4C81-B8E9-FECE3440C76C}" type="datetimeFigureOut">
              <a:rPr lang="en-US" smtClean="0"/>
              <a:pPr/>
              <a:t>4/22/2016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0AB895-A712-44C8-B729-22B2F54399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255095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E7D94-1DF1-4AB4-A725-09B9E2EFCD4E}" type="datetimeFigureOut">
              <a:rPr lang="en-US" smtClean="0"/>
              <a:pPr/>
              <a:t>4/22/2016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9FEC6-C062-4A7F-9F04-CC5014C8CE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75935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E7D94-1DF1-4AB4-A725-09B9E2EFCD4E}" type="datetimeFigureOut">
              <a:rPr lang="en-US" smtClean="0"/>
              <a:pPr/>
              <a:t>4/22/2016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9FEC6-C062-4A7F-9F04-CC5014C8CE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74586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E7D94-1DF1-4AB4-A725-09B9E2EFCD4E}" type="datetimeFigureOut">
              <a:rPr lang="en-US" smtClean="0"/>
              <a:pPr/>
              <a:t>4/22/2016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9FEC6-C062-4A7F-9F04-CC5014C8CE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696157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0" y="0"/>
            <a:ext cx="9144000" cy="954088"/>
          </a:xfrm>
          <a:prstGeom prst="rect">
            <a:avLst/>
          </a:prstGeom>
          <a:solidFill>
            <a:srgbClr val="FFFF99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800" b="1" u="sng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Bài</a:t>
            </a:r>
            <a:r>
              <a:rPr lang="en-US" sz="2800" b="1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 11</a:t>
            </a:r>
            <a:r>
              <a:rPr lang="en-US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LẮP</a:t>
            </a:r>
            <a:r>
              <a:rPr lang="en-US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ĐẶT</a:t>
            </a:r>
            <a:r>
              <a:rPr lang="en-US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DÂY</a:t>
            </a:r>
            <a:r>
              <a:rPr lang="en-US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DẪN</a:t>
            </a:r>
            <a:r>
              <a:rPr lang="en-US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MẠNG</a:t>
            </a:r>
            <a:r>
              <a:rPr lang="en-US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ĐiỆN</a:t>
            </a:r>
            <a:r>
              <a:rPr lang="en-US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NHÀ</a:t>
            </a:r>
            <a:endParaRPr lang="en-US" sz="2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326200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182688" y="2017713"/>
            <a:ext cx="77724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D137D7E-F157-43DD-9559-64B1D2F04E7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146586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0" y="0"/>
            <a:ext cx="9144000" cy="954088"/>
          </a:xfrm>
          <a:prstGeom prst="rect">
            <a:avLst/>
          </a:prstGeom>
          <a:solidFill>
            <a:srgbClr val="FFFF99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800" b="1" u="sng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Bài</a:t>
            </a:r>
            <a:r>
              <a:rPr lang="en-US" sz="2800" b="1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 11</a:t>
            </a:r>
            <a:r>
              <a:rPr lang="en-US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LẮP</a:t>
            </a:r>
            <a:r>
              <a:rPr lang="en-US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ĐẶT</a:t>
            </a:r>
            <a:r>
              <a:rPr lang="en-US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DÂY</a:t>
            </a:r>
            <a:r>
              <a:rPr lang="en-US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DẪN</a:t>
            </a:r>
            <a:r>
              <a:rPr lang="en-US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MẠNG</a:t>
            </a:r>
            <a:r>
              <a:rPr lang="en-US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ĐiỆN</a:t>
            </a:r>
            <a:r>
              <a:rPr lang="en-US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NHÀ</a:t>
            </a:r>
            <a:endParaRPr lang="en-US" sz="2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11249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E7D94-1DF1-4AB4-A725-09B9E2EFCD4E}" type="datetimeFigureOut">
              <a:rPr lang="en-US" smtClean="0"/>
              <a:pPr/>
              <a:t>4/22/2016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9FEC6-C062-4A7F-9F04-CC5014C8CE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82094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E7D94-1DF1-4AB4-A725-09B9E2EFCD4E}" type="datetimeFigureOut">
              <a:rPr lang="en-US" smtClean="0"/>
              <a:pPr/>
              <a:t>4/22/2016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9FEC6-C062-4A7F-9F04-CC5014C8CE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92133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E7D94-1DF1-4AB4-A725-09B9E2EFCD4E}" type="datetimeFigureOut">
              <a:rPr lang="en-US" smtClean="0"/>
              <a:pPr/>
              <a:t>4/22/2016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9FEC6-C062-4A7F-9F04-CC5014C8CE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10166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E7D94-1DF1-4AB4-A725-09B9E2EFCD4E}" type="datetimeFigureOut">
              <a:rPr lang="en-US" smtClean="0"/>
              <a:pPr/>
              <a:t>4/22/2016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9FEC6-C062-4A7F-9F04-CC5014C8CE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9179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E7D94-1DF1-4AB4-A725-09B9E2EFCD4E}" type="datetimeFigureOut">
              <a:rPr lang="en-US" smtClean="0"/>
              <a:pPr/>
              <a:t>4/22/2016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9FEC6-C062-4A7F-9F04-CC5014C8CE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33163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E7D94-1DF1-4AB4-A725-09B9E2EFCD4E}" type="datetimeFigureOut">
              <a:rPr lang="en-US" smtClean="0"/>
              <a:pPr/>
              <a:t>4/22/2016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9FEC6-C062-4A7F-9F04-CC5014C8CE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79658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E7D94-1DF1-4AB4-A725-09B9E2EFCD4E}" type="datetimeFigureOut">
              <a:rPr lang="en-US" smtClean="0"/>
              <a:pPr/>
              <a:t>4/22/2016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9FEC6-C062-4A7F-9F04-CC5014C8CE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92593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E7D94-1DF1-4AB4-A725-09B9E2EFCD4E}" type="datetimeFigureOut">
              <a:rPr lang="en-US" smtClean="0"/>
              <a:pPr/>
              <a:t>4/22/2016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9FEC6-C062-4A7F-9F04-CC5014C8CE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86544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EE7D94-1DF1-4AB4-A725-09B9E2EFCD4E}" type="datetimeFigureOut">
              <a:rPr lang="en-US" smtClean="0"/>
              <a:pPr/>
              <a:t>4/22/2016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49FEC6-C062-4A7F-9F04-CC5014C8CE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51680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  <p:sldLayoutId id="2147483663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openxmlformats.org/officeDocument/2006/relationships/hyperlink" Target="Package%20-%20B20%20C7,C8/B20%20C7,C8.exe" TargetMode="Externa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hyperlink" Target="THI%20NGHIEM%20KIEM%20CHUNG.mpg" TargetMode="External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THI%20NGHIEM%20KIEM%20%20CHUNG.3gp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147" name="Picture 2" descr="EFMV20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0600" y="-533400"/>
            <a:ext cx="9906000" cy="739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914400" y="1986677"/>
            <a:ext cx="7178247" cy="2862322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540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20</a:t>
            </a:r>
            <a:r>
              <a:rPr lang="en-US" sz="540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CHẤT DẪN ĐIỆN VÀ</a:t>
            </a:r>
          </a:p>
          <a:p>
            <a:pPr>
              <a:defRPr/>
            </a:pPr>
            <a:r>
              <a:rPr lang="en-US" sz="360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CHẤT CÁCH ĐIỆN. DÒNG ĐIỆN </a:t>
            </a:r>
          </a:p>
          <a:p>
            <a:pPr>
              <a:defRPr/>
            </a:pPr>
            <a:r>
              <a:rPr lang="en-US" sz="360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TRONG KIM LOẠI</a:t>
            </a:r>
            <a:endParaRPr lang="en-US" sz="54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51391832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228600" y="990600"/>
            <a:ext cx="353853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i="0">
                <a:solidFill>
                  <a:srgbClr val="FF0000"/>
                </a:solidFill>
                <a:latin typeface="Times New Roman" pitchFamily="18" charset="0"/>
              </a:rPr>
              <a:t>C1</a:t>
            </a:r>
            <a:r>
              <a:rPr lang="en-US" sz="2400" i="0">
                <a:solidFill>
                  <a:srgbClr val="990033"/>
                </a:solidFill>
                <a:latin typeface="Times New Roman" pitchFamily="18" charset="0"/>
              </a:rPr>
              <a:t>:</a:t>
            </a:r>
            <a:r>
              <a:rPr lang="en-US" sz="2400" i="0">
                <a:solidFill>
                  <a:schemeClr val="accent2"/>
                </a:solidFill>
                <a:latin typeface="Times New Roman" pitchFamily="18" charset="0"/>
              </a:rPr>
              <a:t>  </a:t>
            </a:r>
            <a:r>
              <a:rPr lang="en-US" sz="2400">
                <a:solidFill>
                  <a:srgbClr val="990033"/>
                </a:solidFill>
                <a:latin typeface="Times New Roman" pitchFamily="18" charset="0"/>
              </a:rPr>
              <a:t>Quan sát và </a:t>
            </a:r>
            <a:r>
              <a:rPr lang="en-US" sz="2400" smtClean="0">
                <a:solidFill>
                  <a:srgbClr val="990033"/>
                </a:solidFill>
                <a:latin typeface="Times New Roman" pitchFamily="18" charset="0"/>
              </a:rPr>
              <a:t>nhận </a:t>
            </a:r>
            <a:r>
              <a:rPr lang="en-US" sz="2400">
                <a:solidFill>
                  <a:srgbClr val="990033"/>
                </a:solidFill>
                <a:latin typeface="Times New Roman" pitchFamily="18" charset="0"/>
              </a:rPr>
              <a:t>biết:</a:t>
            </a:r>
          </a:p>
        </p:txBody>
      </p:sp>
      <p:pic>
        <p:nvPicPr>
          <p:cNvPr id="4104" name="Picture 8" descr="bong de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00"/>
            <a:ext cx="91440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76200" y="228600"/>
            <a:ext cx="54403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i="0">
                <a:solidFill>
                  <a:srgbClr val="FF0000"/>
                </a:solidFill>
                <a:latin typeface="Times New Roman" pitchFamily="18" charset="0"/>
              </a:rPr>
              <a:t>I. Chất dẫn điện và chất cách </a:t>
            </a:r>
            <a:r>
              <a:rPr lang="en-US" sz="2800" i="0" smtClean="0">
                <a:solidFill>
                  <a:srgbClr val="FF0000"/>
                </a:solidFill>
                <a:latin typeface="Times New Roman" pitchFamily="18" charset="0"/>
              </a:rPr>
              <a:t>điện</a:t>
            </a:r>
            <a:endParaRPr lang="en-US" sz="2800" i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4291141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tt\Downloads\ô nhiễ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5861" y="3747655"/>
            <a:ext cx="4286250" cy="2857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tt\Downloads\nc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84858"/>
            <a:ext cx="4343400" cy="315710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tt\Downloads\se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2836" y="84859"/>
            <a:ext cx="4286250" cy="31917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693080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228600" y="0"/>
            <a:ext cx="420528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i="0">
                <a:solidFill>
                  <a:srgbClr val="FF0000"/>
                </a:solidFill>
                <a:latin typeface="Times New Roman" pitchFamily="18" charset="0"/>
              </a:rPr>
              <a:t>II. Dòng điện trong kim loại</a:t>
            </a: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76200" y="987445"/>
            <a:ext cx="448627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600" i="0">
                <a:solidFill>
                  <a:srgbClr val="0000FF"/>
                </a:solidFill>
                <a:latin typeface="Times New Roman" pitchFamily="18" charset="0"/>
              </a:rPr>
              <a:t>1.</a:t>
            </a:r>
            <a:r>
              <a:rPr lang="en-US" sz="2600">
                <a:solidFill>
                  <a:srgbClr val="0000FF"/>
                </a:solidFill>
                <a:latin typeface="Times New Roman" pitchFamily="18" charset="0"/>
              </a:rPr>
              <a:t> Êlectrôn tự do trong kim loại</a:t>
            </a:r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228600" y="1676400"/>
            <a:ext cx="82232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400" i="0" smtClean="0">
                <a:solidFill>
                  <a:srgbClr val="990000"/>
                </a:solidFill>
                <a:latin typeface="Times New Roman" pitchFamily="18" charset="0"/>
              </a:rPr>
              <a:t>a)</a:t>
            </a:r>
            <a:r>
              <a:rPr lang="en-US" sz="2400" i="0" smtClean="0">
                <a:solidFill>
                  <a:srgbClr val="006600"/>
                </a:solidFill>
                <a:latin typeface="Times New Roman" pitchFamily="18" charset="0"/>
              </a:rPr>
              <a:t> Kim </a:t>
            </a:r>
            <a:r>
              <a:rPr lang="en-US" sz="2400" i="0">
                <a:solidFill>
                  <a:srgbClr val="006600"/>
                </a:solidFill>
                <a:latin typeface="Times New Roman" pitchFamily="18" charset="0"/>
              </a:rPr>
              <a:t>loại là </a:t>
            </a:r>
            <a:r>
              <a:rPr lang="en-US" sz="2400" i="0">
                <a:solidFill>
                  <a:srgbClr val="FF0000"/>
                </a:solidFill>
                <a:latin typeface="Times New Roman" pitchFamily="18" charset="0"/>
              </a:rPr>
              <a:t>chất dẫn điện</a:t>
            </a:r>
            <a:r>
              <a:rPr lang="en-US" sz="2400" i="0">
                <a:solidFill>
                  <a:srgbClr val="006600"/>
                </a:solidFill>
                <a:latin typeface="Times New Roman" pitchFamily="18" charset="0"/>
              </a:rPr>
              <a:t>. Kim loại được cấu tạo từ các </a:t>
            </a:r>
            <a:r>
              <a:rPr lang="en-US" sz="2400" i="0" smtClean="0">
                <a:solidFill>
                  <a:srgbClr val="006600"/>
                </a:solidFill>
                <a:latin typeface="Times New Roman" pitchFamily="18" charset="0"/>
              </a:rPr>
              <a:t>nguyên </a:t>
            </a:r>
            <a:r>
              <a:rPr lang="en-US" sz="2400" i="0">
                <a:solidFill>
                  <a:srgbClr val="006600"/>
                </a:solidFill>
                <a:latin typeface="Times New Roman" pitchFamily="18" charset="0"/>
              </a:rPr>
              <a:t>tử</a:t>
            </a:r>
            <a:r>
              <a:rPr lang="en-US" sz="2400" i="0" smtClean="0">
                <a:solidFill>
                  <a:srgbClr val="006600"/>
                </a:solidFill>
                <a:latin typeface="Times New Roman" pitchFamily="18" charset="0"/>
              </a:rPr>
              <a:t>.</a:t>
            </a:r>
            <a:endParaRPr lang="en-US" sz="2400" i="0">
              <a:solidFill>
                <a:srgbClr val="006600"/>
              </a:solidFill>
              <a:latin typeface="Times New Roman" pitchFamily="18" charset="0"/>
            </a:endParaRPr>
          </a:p>
        </p:txBody>
      </p:sp>
      <p:pic>
        <p:nvPicPr>
          <p:cNvPr id="8211" name="Picture 19" descr="viet3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09" y="2804371"/>
            <a:ext cx="457200" cy="4095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12" name="Oval 20"/>
          <p:cNvSpPr>
            <a:spLocks noChangeArrowheads="1"/>
          </p:cNvSpPr>
          <p:nvPr/>
        </p:nvSpPr>
        <p:spPr bwMode="auto">
          <a:xfrm rot="-2977781">
            <a:off x="6034881" y="4545807"/>
            <a:ext cx="2592387" cy="889000"/>
          </a:xfrm>
          <a:prstGeom prst="ellips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13" name="Oval 21"/>
          <p:cNvSpPr>
            <a:spLocks noChangeArrowheads="1"/>
          </p:cNvSpPr>
          <p:nvPr/>
        </p:nvSpPr>
        <p:spPr bwMode="auto">
          <a:xfrm rot="4263170">
            <a:off x="6099176" y="4627562"/>
            <a:ext cx="2449512" cy="760413"/>
          </a:xfrm>
          <a:prstGeom prst="ellips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14" name="Oval 22"/>
          <p:cNvSpPr>
            <a:spLocks noChangeArrowheads="1"/>
          </p:cNvSpPr>
          <p:nvPr/>
        </p:nvSpPr>
        <p:spPr bwMode="auto">
          <a:xfrm rot="879115">
            <a:off x="6099175" y="4584700"/>
            <a:ext cx="2381250" cy="923925"/>
          </a:xfrm>
          <a:prstGeom prst="ellips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15" name="Oval 23"/>
          <p:cNvSpPr>
            <a:spLocks noChangeArrowheads="1"/>
          </p:cNvSpPr>
          <p:nvPr/>
        </p:nvSpPr>
        <p:spPr bwMode="auto">
          <a:xfrm>
            <a:off x="6416675" y="5876925"/>
            <a:ext cx="182563" cy="182563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lnSpc>
                <a:spcPct val="70000"/>
              </a:lnSpc>
            </a:pPr>
            <a:r>
              <a:rPr lang="en-US" sz="2400" b="1">
                <a:latin typeface="Times New Roman" pitchFamily="18" charset="0"/>
              </a:rPr>
              <a:t>-</a:t>
            </a:r>
          </a:p>
        </p:txBody>
      </p:sp>
      <p:sp>
        <p:nvSpPr>
          <p:cNvPr id="8216" name="Oval 24"/>
          <p:cNvSpPr>
            <a:spLocks noChangeArrowheads="1"/>
          </p:cNvSpPr>
          <p:nvPr/>
        </p:nvSpPr>
        <p:spPr bwMode="auto">
          <a:xfrm>
            <a:off x="7640638" y="6021388"/>
            <a:ext cx="182562" cy="182562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lnSpc>
                <a:spcPct val="80000"/>
              </a:lnSpc>
            </a:pPr>
            <a:r>
              <a:rPr lang="en-US" sz="2400" b="1">
                <a:latin typeface="Times New Roman" pitchFamily="18" charset="0"/>
              </a:rPr>
              <a:t>-</a:t>
            </a:r>
          </a:p>
        </p:txBody>
      </p:sp>
      <p:sp>
        <p:nvSpPr>
          <p:cNvPr id="8217" name="Oval 25"/>
          <p:cNvSpPr>
            <a:spLocks noChangeArrowheads="1"/>
          </p:cNvSpPr>
          <p:nvPr/>
        </p:nvSpPr>
        <p:spPr bwMode="auto">
          <a:xfrm>
            <a:off x="6848475" y="3787775"/>
            <a:ext cx="182563" cy="182563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lnSpc>
                <a:spcPct val="80000"/>
              </a:lnSpc>
            </a:pPr>
            <a:r>
              <a:rPr lang="en-US" sz="2400" b="1">
                <a:latin typeface="Times New Roman" pitchFamily="18" charset="0"/>
              </a:rPr>
              <a:t>-</a:t>
            </a:r>
          </a:p>
        </p:txBody>
      </p:sp>
      <p:grpSp>
        <p:nvGrpSpPr>
          <p:cNvPr id="8218" name="Group 26"/>
          <p:cNvGrpSpPr>
            <a:grpSpLocks/>
          </p:cNvGrpSpPr>
          <p:nvPr/>
        </p:nvGrpSpPr>
        <p:grpSpPr bwMode="auto">
          <a:xfrm>
            <a:off x="7010400" y="4724400"/>
            <a:ext cx="773113" cy="668338"/>
            <a:chOff x="1395" y="2774"/>
            <a:chExt cx="563" cy="482"/>
          </a:xfrm>
        </p:grpSpPr>
        <p:sp>
          <p:nvSpPr>
            <p:cNvPr id="8219" name="Oval 27"/>
            <p:cNvSpPr>
              <a:spLocks noChangeArrowheads="1"/>
            </p:cNvSpPr>
            <p:nvPr/>
          </p:nvSpPr>
          <p:spPr bwMode="auto">
            <a:xfrm>
              <a:off x="1395" y="2789"/>
              <a:ext cx="454" cy="416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 b="1">
                <a:solidFill>
                  <a:srgbClr val="FFFF00"/>
                </a:solidFill>
                <a:latin typeface="Times New Roman" pitchFamily="18" charset="0"/>
              </a:endParaRPr>
            </a:p>
          </p:txBody>
        </p:sp>
        <p:sp>
          <p:nvSpPr>
            <p:cNvPr id="8220" name="Text Box 28"/>
            <p:cNvSpPr txBox="1">
              <a:spLocks noChangeArrowheads="1"/>
            </p:cNvSpPr>
            <p:nvPr/>
          </p:nvSpPr>
          <p:spPr bwMode="auto">
            <a:xfrm>
              <a:off x="1467" y="2774"/>
              <a:ext cx="336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400" b="1">
                  <a:solidFill>
                    <a:srgbClr val="FFFF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8221" name="Text Box 29"/>
            <p:cNvSpPr txBox="1">
              <a:spLocks noChangeArrowheads="1"/>
            </p:cNvSpPr>
            <p:nvPr/>
          </p:nvSpPr>
          <p:spPr bwMode="auto">
            <a:xfrm>
              <a:off x="1622" y="2835"/>
              <a:ext cx="336" cy="3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400" b="1">
                  <a:solidFill>
                    <a:srgbClr val="FFFF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8222" name="Text Box 30"/>
            <p:cNvSpPr txBox="1">
              <a:spLocks noChangeArrowheads="1"/>
            </p:cNvSpPr>
            <p:nvPr/>
          </p:nvSpPr>
          <p:spPr bwMode="auto">
            <a:xfrm>
              <a:off x="1486" y="2926"/>
              <a:ext cx="336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400" b="1">
                  <a:solidFill>
                    <a:srgbClr val="FFFF00"/>
                  </a:solidFill>
                  <a:latin typeface="Times New Roman" pitchFamily="18" charset="0"/>
                </a:rPr>
                <a:t>+</a:t>
              </a:r>
            </a:p>
          </p:txBody>
        </p:sp>
      </p:grpSp>
      <p:sp>
        <p:nvSpPr>
          <p:cNvPr id="4" name="Rectangle 3"/>
          <p:cNvSpPr/>
          <p:nvPr/>
        </p:nvSpPr>
        <p:spPr>
          <a:xfrm>
            <a:off x="637309" y="2895291"/>
            <a:ext cx="615574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smtClean="0">
                <a:solidFill>
                  <a:srgbClr val="FF0000"/>
                </a:solidFill>
                <a:latin typeface="Times New Roman" pitchFamily="18" charset="0"/>
              </a:rPr>
              <a:t>C4</a:t>
            </a:r>
            <a:r>
              <a:rPr lang="en-US" sz="2800" smtClean="0">
                <a:solidFill>
                  <a:srgbClr val="006600"/>
                </a:solidFill>
                <a:latin typeface="Times New Roman" pitchFamily="18" charset="0"/>
              </a:rPr>
              <a:t>. </a:t>
            </a:r>
            <a:r>
              <a:rPr lang="en-US" sz="2400" i="0" smtClean="0">
                <a:solidFill>
                  <a:srgbClr val="006600"/>
                </a:solidFill>
                <a:latin typeface="Times New Roman" pitchFamily="18" charset="0"/>
              </a:rPr>
              <a:t>Hạt nhân của nguyên tử mang </a:t>
            </a:r>
            <a:r>
              <a:rPr lang="en-US" sz="2400" i="0" smtClean="0">
                <a:solidFill>
                  <a:srgbClr val="FF0000"/>
                </a:solidFill>
                <a:latin typeface="Times New Roman" pitchFamily="18" charset="0"/>
              </a:rPr>
              <a:t>điện tích dương</a:t>
            </a:r>
            <a:r>
              <a:rPr lang="en-US" sz="2400" i="0" smtClean="0">
                <a:solidFill>
                  <a:srgbClr val="006600"/>
                </a:solidFill>
                <a:latin typeface="Times New Roman" pitchFamily="18" charset="0"/>
              </a:rPr>
              <a:t>, các êlectrôn mang </a:t>
            </a:r>
            <a:r>
              <a:rPr lang="en-US" sz="2400" i="0" smtClean="0">
                <a:solidFill>
                  <a:srgbClr val="0000FF"/>
                </a:solidFill>
                <a:latin typeface="Times New Roman" pitchFamily="18" charset="0"/>
              </a:rPr>
              <a:t>điện tích âm</a:t>
            </a:r>
            <a:r>
              <a:rPr lang="en-US" sz="2400">
                <a:solidFill>
                  <a:srgbClr val="006600"/>
                </a:solidFill>
                <a:latin typeface="Times New Roman" pitchFamily="18" charset="0"/>
              </a:rPr>
              <a:t>.</a:t>
            </a:r>
            <a:endParaRPr lang="en-US" sz="2400" i="0" smtClean="0">
              <a:solidFill>
                <a:srgbClr val="0066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1373959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8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8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8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8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9" presetID="1" presetClass="pat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49 -0.21945 C 0.02865 -0.19445 0.08681 -0.14514 0.07969 -0.10903 C 0.07205 -0.07338 -0.00243 -0.06482 -0.06632 -0.08982 C -0.13021 -0.11505 -0.18316 -0.1625 -0.17552 -0.19862 C -0.16771 -0.23496 -0.09965 -0.24422 -0.0349 -0.21945 Z " pathEditMode="relative" rAng="0" ptsTypes="fffff">
                                      <p:cBhvr>
                                        <p:cTn id="50" dur="1000" spd="-1000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7" y="6481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C -0.00243 -0.00278 -0.00451 -0.00416 -0.00538 -0.00833 C -0.00642 -0.01319 -0.00746 -0.01991 -0.00764 -0.02662 C -0.00729 -0.03356 -0.00659 -0.04074 -0.00486 -0.04861 C -0.00295 -0.05787 -0.00156 -0.0662 0.00261 -0.0787 C 0.0073 -0.09166 0.01285 -0.10764 0.02188 -0.12616 C 0.03073 -0.14491 0.04497 -0.17129 0.05695 -0.18935 C 0.06893 -0.20764 0.0823 -0.22361 0.09306 -0.23657 C 0.10382 -0.24977 0.11337 -0.25903 0.12223 -0.26736 C 0.13195 -0.275 0.1408 -0.28171 0.14792 -0.28588 C 0.15486 -0.28981 0.16059 -0.2919 0.16493 -0.29097 C 0.17084 -0.2912 0.175 -0.28935 0.17848 -0.28611 C 0.1823 -0.28333 0.18473 -0.2787 0.18611 -0.27245 C 0.18785 -0.26574 0.1875 -0.25717 0.18716 -0.2493 C 0.18646 -0.24143 0.18473 -0.23426 0.18247 -0.22546 C 0.18039 -0.21597 0.17795 -0.20764 0.17379 -0.19768 C 0.16997 -0.1868 0.16407 -0.17245 0.1592 -0.16088 C 0.154 -0.15023 0.15018 -0.14398 0.14375 -0.13264 C 0.13802 -0.12106 0.13021 -0.10625 0.12153 -0.09352 C 0.11337 -0.08125 0.1033 -0.06736 0.09445 -0.05602 C 0.08507 -0.04491 0.07414 -0.03287 0.06615 -0.02616 C 0.05868 -0.01782 0.05469 -0.01481 0.04861 -0.01065 C 0.04271 -0.00578 0.03473 -2.22222E-6 0.02952 0.00209 C 0.02483 0.00509 0.02223 0.00394 0.01875 0.00509 C 0.01493 0.00579 0.01198 0.00648 0.00886 0.00648 C 0.00556 0.00625 0.00261 0.00301 -3.33333E-6 -2.22222E-6 Z " pathEditMode="relative" rAng="-2154602" ptsTypes="aaaaaaaaaaaaaaaaaaaaaaaaaa">
                                      <p:cBhvr>
                                        <p:cTn id="52" dur="1000" fill="hold"/>
                                        <p:tgtEl>
                                          <p:spTgt spid="82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76" y="-14213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-0.00324 C 0.02222 -0.01319 0.05868 0.05255 0.08229 0.14653 C 0.10555 0.23889 0.10573 0.32176 0.08333 0.33148 C 0.06024 0.34236 0.02378 0.27454 0.00052 0.18241 C -0.02309 0.08958 -0.02327 0.00602 -0.00104 -0.00324 Z " pathEditMode="relative" rAng="-1110730" ptsTypes="fffff">
                                      <p:cBhvr>
                                        <p:cTn id="54" dur="1000" fill="hold"/>
                                        <p:tgtEl>
                                          <p:spTgt spid="82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19" y="16713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82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9" grpId="0"/>
      <p:bldP spid="8200" grpId="0"/>
      <p:bldP spid="8201" grpId="0"/>
      <p:bldP spid="8212" grpId="0" animBg="1"/>
      <p:bldP spid="8213" grpId="0" animBg="1"/>
      <p:bldP spid="8214" grpId="0" animBg="1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0" name="Group 2"/>
          <p:cNvGrpSpPr>
            <a:grpSpLocks/>
          </p:cNvGrpSpPr>
          <p:nvPr/>
        </p:nvGrpSpPr>
        <p:grpSpPr bwMode="auto">
          <a:xfrm>
            <a:off x="1143000" y="2057400"/>
            <a:ext cx="304800" cy="338138"/>
            <a:chOff x="912" y="3435"/>
            <a:chExt cx="192" cy="213"/>
          </a:xfrm>
        </p:grpSpPr>
        <p:sp>
          <p:nvSpPr>
            <p:cNvPr id="32771" name="Oval 3"/>
            <p:cNvSpPr>
              <a:spLocks noChangeArrowheads="1"/>
            </p:cNvSpPr>
            <p:nvPr/>
          </p:nvSpPr>
          <p:spPr bwMode="auto">
            <a:xfrm>
              <a:off x="912" y="3456"/>
              <a:ext cx="192" cy="192"/>
            </a:xfrm>
            <a:prstGeom prst="ellipse">
              <a:avLst/>
            </a:prstGeom>
            <a:solidFill>
              <a:srgbClr val="FF33CC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72" name="Oval 4"/>
            <p:cNvSpPr>
              <a:spLocks noChangeArrowheads="1"/>
            </p:cNvSpPr>
            <p:nvPr/>
          </p:nvSpPr>
          <p:spPr bwMode="auto">
            <a:xfrm>
              <a:off x="912" y="3435"/>
              <a:ext cx="96" cy="9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chemeClr val="bg1"/>
                </a:solidFill>
                <a:latin typeface="Arial" charset="0"/>
              </a:endParaRPr>
            </a:p>
          </p:txBody>
        </p:sp>
        <p:grpSp>
          <p:nvGrpSpPr>
            <p:cNvPr id="32773" name="Group 5"/>
            <p:cNvGrpSpPr>
              <a:grpSpLocks/>
            </p:cNvGrpSpPr>
            <p:nvPr/>
          </p:nvGrpSpPr>
          <p:grpSpPr bwMode="auto">
            <a:xfrm>
              <a:off x="960" y="3528"/>
              <a:ext cx="96" cy="96"/>
              <a:chOff x="2544" y="3552"/>
              <a:chExt cx="96" cy="96"/>
            </a:xfrm>
          </p:grpSpPr>
          <p:sp>
            <p:nvSpPr>
              <p:cNvPr id="32774" name="Line 6"/>
              <p:cNvSpPr>
                <a:spLocks noChangeShapeType="1"/>
              </p:cNvSpPr>
              <p:nvPr/>
            </p:nvSpPr>
            <p:spPr bwMode="auto">
              <a:xfrm>
                <a:off x="2592" y="3552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75" name="Line 7"/>
              <p:cNvSpPr>
                <a:spLocks noChangeShapeType="1"/>
              </p:cNvSpPr>
              <p:nvPr/>
            </p:nvSpPr>
            <p:spPr bwMode="auto">
              <a:xfrm flipV="1">
                <a:off x="2544" y="3600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32776" name="Group 8"/>
          <p:cNvGrpSpPr>
            <a:grpSpLocks/>
          </p:cNvGrpSpPr>
          <p:nvPr/>
        </p:nvGrpSpPr>
        <p:grpSpPr bwMode="auto">
          <a:xfrm>
            <a:off x="1219200" y="1676400"/>
            <a:ext cx="152400" cy="152400"/>
            <a:chOff x="1440" y="3531"/>
            <a:chExt cx="96" cy="96"/>
          </a:xfrm>
        </p:grpSpPr>
        <p:sp>
          <p:nvSpPr>
            <p:cNvPr id="32777" name="Oval 9"/>
            <p:cNvSpPr>
              <a:spLocks noChangeArrowheads="1"/>
            </p:cNvSpPr>
            <p:nvPr/>
          </p:nvSpPr>
          <p:spPr bwMode="auto">
            <a:xfrm>
              <a:off x="1440" y="3531"/>
              <a:ext cx="96" cy="96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32778" name="Line 10"/>
            <p:cNvSpPr>
              <a:spLocks noChangeShapeType="1"/>
            </p:cNvSpPr>
            <p:nvPr/>
          </p:nvSpPr>
          <p:spPr bwMode="auto">
            <a:xfrm flipV="1">
              <a:off x="1464" y="3576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2779" name="Text Box 11"/>
          <p:cNvSpPr txBox="1">
            <a:spLocks noChangeArrowheads="1"/>
          </p:cNvSpPr>
          <p:nvPr/>
        </p:nvSpPr>
        <p:spPr bwMode="auto">
          <a:xfrm>
            <a:off x="1600200" y="1447800"/>
            <a:ext cx="1371600" cy="457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i="1" u="sng">
                <a:latin typeface="Arial" charset="0"/>
              </a:rPr>
              <a:t>electrôn</a:t>
            </a:r>
          </a:p>
        </p:txBody>
      </p:sp>
      <p:sp>
        <p:nvSpPr>
          <p:cNvPr id="32780" name="Text Box 12"/>
          <p:cNvSpPr txBox="1">
            <a:spLocks noChangeArrowheads="1"/>
          </p:cNvSpPr>
          <p:nvPr/>
        </p:nvSpPr>
        <p:spPr bwMode="auto">
          <a:xfrm>
            <a:off x="1524000" y="1981200"/>
            <a:ext cx="762000" cy="457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i="1" u="sng">
                <a:latin typeface="Arial" charset="0"/>
              </a:rPr>
              <a:t>I</a:t>
            </a:r>
            <a:r>
              <a:rPr lang="en-US" i="1" u="sng">
                <a:latin typeface="Arial" charset="0"/>
              </a:rPr>
              <a:t>ôn</a:t>
            </a:r>
          </a:p>
        </p:txBody>
      </p:sp>
      <p:sp>
        <p:nvSpPr>
          <p:cNvPr id="32781" name="Text Box 13"/>
          <p:cNvSpPr txBox="1">
            <a:spLocks noChangeArrowheads="1"/>
          </p:cNvSpPr>
          <p:nvPr/>
        </p:nvSpPr>
        <p:spPr bwMode="auto">
          <a:xfrm>
            <a:off x="228600" y="309563"/>
            <a:ext cx="8534400" cy="83185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00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400">
                <a:solidFill>
                  <a:srgbClr val="996600"/>
                </a:solidFill>
                <a:latin typeface=".VnArialH" pitchFamily="34" charset="0"/>
              </a:rPr>
              <a:t>Các em hãy nhìn hình ảnh minh họa cho sự chuyển động của các Electron tự do trong kim loại  </a:t>
            </a:r>
          </a:p>
        </p:txBody>
      </p:sp>
      <p:sp>
        <p:nvSpPr>
          <p:cNvPr id="32782" name="Rectangle 14"/>
          <p:cNvSpPr>
            <a:spLocks noChangeArrowheads="1"/>
          </p:cNvSpPr>
          <p:nvPr/>
        </p:nvSpPr>
        <p:spPr bwMode="auto">
          <a:xfrm>
            <a:off x="1905000" y="2743200"/>
            <a:ext cx="5715000" cy="2209800"/>
          </a:xfrm>
          <a:prstGeom prst="rect">
            <a:avLst/>
          </a:prstGeom>
          <a:solidFill>
            <a:srgbClr val="FFFFCC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FFCC"/>
            </a:extrusionClr>
          </a:sp3d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US"/>
          </a:p>
        </p:txBody>
      </p:sp>
      <p:grpSp>
        <p:nvGrpSpPr>
          <p:cNvPr id="32783" name="Group 15"/>
          <p:cNvGrpSpPr>
            <a:grpSpLocks/>
          </p:cNvGrpSpPr>
          <p:nvPr/>
        </p:nvGrpSpPr>
        <p:grpSpPr bwMode="auto">
          <a:xfrm>
            <a:off x="7010400" y="4343400"/>
            <a:ext cx="304800" cy="338138"/>
            <a:chOff x="912" y="3435"/>
            <a:chExt cx="192" cy="213"/>
          </a:xfrm>
        </p:grpSpPr>
        <p:sp>
          <p:nvSpPr>
            <p:cNvPr id="32784" name="Oval 16"/>
            <p:cNvSpPr>
              <a:spLocks noChangeArrowheads="1"/>
            </p:cNvSpPr>
            <p:nvPr/>
          </p:nvSpPr>
          <p:spPr bwMode="auto">
            <a:xfrm>
              <a:off x="912" y="3456"/>
              <a:ext cx="192" cy="192"/>
            </a:xfrm>
            <a:prstGeom prst="ellipse">
              <a:avLst/>
            </a:prstGeom>
            <a:solidFill>
              <a:srgbClr val="FF33CC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85" name="Oval 17"/>
            <p:cNvSpPr>
              <a:spLocks noChangeArrowheads="1"/>
            </p:cNvSpPr>
            <p:nvPr/>
          </p:nvSpPr>
          <p:spPr bwMode="auto">
            <a:xfrm>
              <a:off x="912" y="3435"/>
              <a:ext cx="96" cy="9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chemeClr val="bg1"/>
                </a:solidFill>
                <a:latin typeface="Arial" charset="0"/>
              </a:endParaRPr>
            </a:p>
          </p:txBody>
        </p:sp>
        <p:grpSp>
          <p:nvGrpSpPr>
            <p:cNvPr id="32786" name="Group 18"/>
            <p:cNvGrpSpPr>
              <a:grpSpLocks/>
            </p:cNvGrpSpPr>
            <p:nvPr/>
          </p:nvGrpSpPr>
          <p:grpSpPr bwMode="auto">
            <a:xfrm>
              <a:off x="960" y="3528"/>
              <a:ext cx="96" cy="96"/>
              <a:chOff x="2544" y="3552"/>
              <a:chExt cx="96" cy="96"/>
            </a:xfrm>
          </p:grpSpPr>
          <p:sp>
            <p:nvSpPr>
              <p:cNvPr id="32787" name="Line 19"/>
              <p:cNvSpPr>
                <a:spLocks noChangeShapeType="1"/>
              </p:cNvSpPr>
              <p:nvPr/>
            </p:nvSpPr>
            <p:spPr bwMode="auto">
              <a:xfrm>
                <a:off x="2592" y="3552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88" name="Line 20"/>
              <p:cNvSpPr>
                <a:spLocks noChangeShapeType="1"/>
              </p:cNvSpPr>
              <p:nvPr/>
            </p:nvSpPr>
            <p:spPr bwMode="auto">
              <a:xfrm flipV="1">
                <a:off x="2544" y="3600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32789" name="Group 21"/>
          <p:cNvGrpSpPr>
            <a:grpSpLocks/>
          </p:cNvGrpSpPr>
          <p:nvPr/>
        </p:nvGrpSpPr>
        <p:grpSpPr bwMode="auto">
          <a:xfrm>
            <a:off x="4648200" y="4495800"/>
            <a:ext cx="152400" cy="152400"/>
            <a:chOff x="1440" y="3531"/>
            <a:chExt cx="96" cy="96"/>
          </a:xfrm>
        </p:grpSpPr>
        <p:sp>
          <p:nvSpPr>
            <p:cNvPr id="32790" name="Oval 22"/>
            <p:cNvSpPr>
              <a:spLocks noChangeArrowheads="1"/>
            </p:cNvSpPr>
            <p:nvPr/>
          </p:nvSpPr>
          <p:spPr bwMode="auto">
            <a:xfrm>
              <a:off x="1440" y="3531"/>
              <a:ext cx="96" cy="96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32791" name="Line 23"/>
            <p:cNvSpPr>
              <a:spLocks noChangeShapeType="1"/>
            </p:cNvSpPr>
            <p:nvPr/>
          </p:nvSpPr>
          <p:spPr bwMode="auto">
            <a:xfrm flipV="1">
              <a:off x="1464" y="3576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2792" name="Group 24"/>
          <p:cNvGrpSpPr>
            <a:grpSpLocks/>
          </p:cNvGrpSpPr>
          <p:nvPr/>
        </p:nvGrpSpPr>
        <p:grpSpPr bwMode="auto">
          <a:xfrm>
            <a:off x="6781800" y="3124200"/>
            <a:ext cx="304800" cy="338138"/>
            <a:chOff x="912" y="3435"/>
            <a:chExt cx="192" cy="213"/>
          </a:xfrm>
        </p:grpSpPr>
        <p:sp>
          <p:nvSpPr>
            <p:cNvPr id="32793" name="Oval 25"/>
            <p:cNvSpPr>
              <a:spLocks noChangeArrowheads="1"/>
            </p:cNvSpPr>
            <p:nvPr/>
          </p:nvSpPr>
          <p:spPr bwMode="auto">
            <a:xfrm>
              <a:off x="912" y="3456"/>
              <a:ext cx="192" cy="192"/>
            </a:xfrm>
            <a:prstGeom prst="ellipse">
              <a:avLst/>
            </a:prstGeom>
            <a:solidFill>
              <a:srgbClr val="FF33CC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94" name="Oval 26"/>
            <p:cNvSpPr>
              <a:spLocks noChangeArrowheads="1"/>
            </p:cNvSpPr>
            <p:nvPr/>
          </p:nvSpPr>
          <p:spPr bwMode="auto">
            <a:xfrm>
              <a:off x="912" y="3435"/>
              <a:ext cx="96" cy="9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chemeClr val="bg1"/>
                </a:solidFill>
                <a:latin typeface="Arial" charset="0"/>
              </a:endParaRPr>
            </a:p>
          </p:txBody>
        </p:sp>
        <p:grpSp>
          <p:nvGrpSpPr>
            <p:cNvPr id="32795" name="Group 27"/>
            <p:cNvGrpSpPr>
              <a:grpSpLocks/>
            </p:cNvGrpSpPr>
            <p:nvPr/>
          </p:nvGrpSpPr>
          <p:grpSpPr bwMode="auto">
            <a:xfrm>
              <a:off x="960" y="3528"/>
              <a:ext cx="96" cy="96"/>
              <a:chOff x="2544" y="3552"/>
              <a:chExt cx="96" cy="96"/>
            </a:xfrm>
          </p:grpSpPr>
          <p:sp>
            <p:nvSpPr>
              <p:cNvPr id="32796" name="Line 28"/>
              <p:cNvSpPr>
                <a:spLocks noChangeShapeType="1"/>
              </p:cNvSpPr>
              <p:nvPr/>
            </p:nvSpPr>
            <p:spPr bwMode="auto">
              <a:xfrm>
                <a:off x="2592" y="3552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97" name="Line 29"/>
              <p:cNvSpPr>
                <a:spLocks noChangeShapeType="1"/>
              </p:cNvSpPr>
              <p:nvPr/>
            </p:nvSpPr>
            <p:spPr bwMode="auto">
              <a:xfrm flipV="1">
                <a:off x="2544" y="3600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32798" name="Group 30"/>
          <p:cNvGrpSpPr>
            <a:grpSpLocks/>
          </p:cNvGrpSpPr>
          <p:nvPr/>
        </p:nvGrpSpPr>
        <p:grpSpPr bwMode="auto">
          <a:xfrm>
            <a:off x="5181600" y="4343400"/>
            <a:ext cx="304800" cy="338138"/>
            <a:chOff x="912" y="3435"/>
            <a:chExt cx="192" cy="213"/>
          </a:xfrm>
        </p:grpSpPr>
        <p:sp>
          <p:nvSpPr>
            <p:cNvPr id="32799" name="Oval 31"/>
            <p:cNvSpPr>
              <a:spLocks noChangeArrowheads="1"/>
            </p:cNvSpPr>
            <p:nvPr/>
          </p:nvSpPr>
          <p:spPr bwMode="auto">
            <a:xfrm>
              <a:off x="912" y="3456"/>
              <a:ext cx="192" cy="192"/>
            </a:xfrm>
            <a:prstGeom prst="ellipse">
              <a:avLst/>
            </a:prstGeom>
            <a:solidFill>
              <a:srgbClr val="FF33CC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00" name="Oval 32"/>
            <p:cNvSpPr>
              <a:spLocks noChangeArrowheads="1"/>
            </p:cNvSpPr>
            <p:nvPr/>
          </p:nvSpPr>
          <p:spPr bwMode="auto">
            <a:xfrm>
              <a:off x="912" y="3435"/>
              <a:ext cx="96" cy="9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chemeClr val="bg1"/>
                </a:solidFill>
                <a:latin typeface="Arial" charset="0"/>
              </a:endParaRPr>
            </a:p>
          </p:txBody>
        </p:sp>
        <p:grpSp>
          <p:nvGrpSpPr>
            <p:cNvPr id="32801" name="Group 33"/>
            <p:cNvGrpSpPr>
              <a:grpSpLocks/>
            </p:cNvGrpSpPr>
            <p:nvPr/>
          </p:nvGrpSpPr>
          <p:grpSpPr bwMode="auto">
            <a:xfrm>
              <a:off x="960" y="3528"/>
              <a:ext cx="96" cy="96"/>
              <a:chOff x="2544" y="3552"/>
              <a:chExt cx="96" cy="96"/>
            </a:xfrm>
          </p:grpSpPr>
          <p:sp>
            <p:nvSpPr>
              <p:cNvPr id="32802" name="Line 34"/>
              <p:cNvSpPr>
                <a:spLocks noChangeShapeType="1"/>
              </p:cNvSpPr>
              <p:nvPr/>
            </p:nvSpPr>
            <p:spPr bwMode="auto">
              <a:xfrm>
                <a:off x="2592" y="3552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03" name="Line 35"/>
              <p:cNvSpPr>
                <a:spLocks noChangeShapeType="1"/>
              </p:cNvSpPr>
              <p:nvPr/>
            </p:nvSpPr>
            <p:spPr bwMode="auto">
              <a:xfrm flipV="1">
                <a:off x="2544" y="3600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32804" name="Group 36"/>
          <p:cNvGrpSpPr>
            <a:grpSpLocks/>
          </p:cNvGrpSpPr>
          <p:nvPr/>
        </p:nvGrpSpPr>
        <p:grpSpPr bwMode="auto">
          <a:xfrm>
            <a:off x="5791200" y="3124200"/>
            <a:ext cx="304800" cy="338138"/>
            <a:chOff x="912" y="3435"/>
            <a:chExt cx="192" cy="213"/>
          </a:xfrm>
        </p:grpSpPr>
        <p:sp>
          <p:nvSpPr>
            <p:cNvPr id="32805" name="Oval 37"/>
            <p:cNvSpPr>
              <a:spLocks noChangeArrowheads="1"/>
            </p:cNvSpPr>
            <p:nvPr/>
          </p:nvSpPr>
          <p:spPr bwMode="auto">
            <a:xfrm>
              <a:off x="912" y="3456"/>
              <a:ext cx="192" cy="192"/>
            </a:xfrm>
            <a:prstGeom prst="ellipse">
              <a:avLst/>
            </a:prstGeom>
            <a:solidFill>
              <a:srgbClr val="FF33CC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06" name="Oval 38"/>
            <p:cNvSpPr>
              <a:spLocks noChangeArrowheads="1"/>
            </p:cNvSpPr>
            <p:nvPr/>
          </p:nvSpPr>
          <p:spPr bwMode="auto">
            <a:xfrm>
              <a:off x="912" y="3435"/>
              <a:ext cx="96" cy="9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chemeClr val="bg1"/>
                </a:solidFill>
                <a:latin typeface="Arial" charset="0"/>
              </a:endParaRPr>
            </a:p>
          </p:txBody>
        </p:sp>
        <p:grpSp>
          <p:nvGrpSpPr>
            <p:cNvPr id="32807" name="Group 39"/>
            <p:cNvGrpSpPr>
              <a:grpSpLocks/>
            </p:cNvGrpSpPr>
            <p:nvPr/>
          </p:nvGrpSpPr>
          <p:grpSpPr bwMode="auto">
            <a:xfrm>
              <a:off x="960" y="3528"/>
              <a:ext cx="96" cy="96"/>
              <a:chOff x="2544" y="3552"/>
              <a:chExt cx="96" cy="96"/>
            </a:xfrm>
          </p:grpSpPr>
          <p:sp>
            <p:nvSpPr>
              <p:cNvPr id="32808" name="Line 40"/>
              <p:cNvSpPr>
                <a:spLocks noChangeShapeType="1"/>
              </p:cNvSpPr>
              <p:nvPr/>
            </p:nvSpPr>
            <p:spPr bwMode="auto">
              <a:xfrm>
                <a:off x="2592" y="3552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09" name="Line 41"/>
              <p:cNvSpPr>
                <a:spLocks noChangeShapeType="1"/>
              </p:cNvSpPr>
              <p:nvPr/>
            </p:nvSpPr>
            <p:spPr bwMode="auto">
              <a:xfrm flipV="1">
                <a:off x="2544" y="3600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32810" name="Group 42"/>
          <p:cNvGrpSpPr>
            <a:grpSpLocks/>
          </p:cNvGrpSpPr>
          <p:nvPr/>
        </p:nvGrpSpPr>
        <p:grpSpPr bwMode="auto">
          <a:xfrm>
            <a:off x="6096000" y="4343400"/>
            <a:ext cx="304800" cy="338138"/>
            <a:chOff x="912" y="3435"/>
            <a:chExt cx="192" cy="213"/>
          </a:xfrm>
        </p:grpSpPr>
        <p:sp>
          <p:nvSpPr>
            <p:cNvPr id="32811" name="Oval 43"/>
            <p:cNvSpPr>
              <a:spLocks noChangeArrowheads="1"/>
            </p:cNvSpPr>
            <p:nvPr/>
          </p:nvSpPr>
          <p:spPr bwMode="auto">
            <a:xfrm>
              <a:off x="912" y="3456"/>
              <a:ext cx="192" cy="192"/>
            </a:xfrm>
            <a:prstGeom prst="ellipse">
              <a:avLst/>
            </a:prstGeom>
            <a:solidFill>
              <a:srgbClr val="FF33CC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12" name="Oval 44"/>
            <p:cNvSpPr>
              <a:spLocks noChangeArrowheads="1"/>
            </p:cNvSpPr>
            <p:nvPr/>
          </p:nvSpPr>
          <p:spPr bwMode="auto">
            <a:xfrm>
              <a:off x="912" y="3435"/>
              <a:ext cx="96" cy="9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chemeClr val="bg1"/>
                </a:solidFill>
                <a:latin typeface="Arial" charset="0"/>
              </a:endParaRPr>
            </a:p>
          </p:txBody>
        </p:sp>
        <p:grpSp>
          <p:nvGrpSpPr>
            <p:cNvPr id="32813" name="Group 45"/>
            <p:cNvGrpSpPr>
              <a:grpSpLocks/>
            </p:cNvGrpSpPr>
            <p:nvPr/>
          </p:nvGrpSpPr>
          <p:grpSpPr bwMode="auto">
            <a:xfrm>
              <a:off x="960" y="3528"/>
              <a:ext cx="96" cy="96"/>
              <a:chOff x="2544" y="3552"/>
              <a:chExt cx="96" cy="96"/>
            </a:xfrm>
          </p:grpSpPr>
          <p:sp>
            <p:nvSpPr>
              <p:cNvPr id="32814" name="Line 46"/>
              <p:cNvSpPr>
                <a:spLocks noChangeShapeType="1"/>
              </p:cNvSpPr>
              <p:nvPr/>
            </p:nvSpPr>
            <p:spPr bwMode="auto">
              <a:xfrm>
                <a:off x="2592" y="3552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15" name="Line 47"/>
              <p:cNvSpPr>
                <a:spLocks noChangeShapeType="1"/>
              </p:cNvSpPr>
              <p:nvPr/>
            </p:nvSpPr>
            <p:spPr bwMode="auto">
              <a:xfrm flipV="1">
                <a:off x="2544" y="3600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32816" name="Group 48"/>
          <p:cNvGrpSpPr>
            <a:grpSpLocks/>
          </p:cNvGrpSpPr>
          <p:nvPr/>
        </p:nvGrpSpPr>
        <p:grpSpPr bwMode="auto">
          <a:xfrm>
            <a:off x="4953000" y="3124200"/>
            <a:ext cx="304800" cy="338138"/>
            <a:chOff x="912" y="3435"/>
            <a:chExt cx="192" cy="213"/>
          </a:xfrm>
        </p:grpSpPr>
        <p:sp>
          <p:nvSpPr>
            <p:cNvPr id="32817" name="Oval 49"/>
            <p:cNvSpPr>
              <a:spLocks noChangeArrowheads="1"/>
            </p:cNvSpPr>
            <p:nvPr/>
          </p:nvSpPr>
          <p:spPr bwMode="auto">
            <a:xfrm>
              <a:off x="912" y="3456"/>
              <a:ext cx="192" cy="192"/>
            </a:xfrm>
            <a:prstGeom prst="ellipse">
              <a:avLst/>
            </a:prstGeom>
            <a:solidFill>
              <a:srgbClr val="FF33CC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18" name="Oval 50"/>
            <p:cNvSpPr>
              <a:spLocks noChangeArrowheads="1"/>
            </p:cNvSpPr>
            <p:nvPr/>
          </p:nvSpPr>
          <p:spPr bwMode="auto">
            <a:xfrm>
              <a:off x="912" y="3435"/>
              <a:ext cx="96" cy="9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chemeClr val="bg1"/>
                </a:solidFill>
                <a:latin typeface="Arial" charset="0"/>
              </a:endParaRPr>
            </a:p>
          </p:txBody>
        </p:sp>
        <p:grpSp>
          <p:nvGrpSpPr>
            <p:cNvPr id="32819" name="Group 51"/>
            <p:cNvGrpSpPr>
              <a:grpSpLocks/>
            </p:cNvGrpSpPr>
            <p:nvPr/>
          </p:nvGrpSpPr>
          <p:grpSpPr bwMode="auto">
            <a:xfrm>
              <a:off x="960" y="3528"/>
              <a:ext cx="96" cy="96"/>
              <a:chOff x="2544" y="3552"/>
              <a:chExt cx="96" cy="96"/>
            </a:xfrm>
          </p:grpSpPr>
          <p:sp>
            <p:nvSpPr>
              <p:cNvPr id="32820" name="Line 52"/>
              <p:cNvSpPr>
                <a:spLocks noChangeShapeType="1"/>
              </p:cNvSpPr>
              <p:nvPr/>
            </p:nvSpPr>
            <p:spPr bwMode="auto">
              <a:xfrm>
                <a:off x="2592" y="3552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21" name="Line 53"/>
              <p:cNvSpPr>
                <a:spLocks noChangeShapeType="1"/>
              </p:cNvSpPr>
              <p:nvPr/>
            </p:nvSpPr>
            <p:spPr bwMode="auto">
              <a:xfrm flipV="1">
                <a:off x="2544" y="3600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32822" name="Group 54"/>
          <p:cNvGrpSpPr>
            <a:grpSpLocks/>
          </p:cNvGrpSpPr>
          <p:nvPr/>
        </p:nvGrpSpPr>
        <p:grpSpPr bwMode="auto">
          <a:xfrm>
            <a:off x="4038600" y="3124200"/>
            <a:ext cx="304800" cy="338138"/>
            <a:chOff x="912" y="3435"/>
            <a:chExt cx="192" cy="213"/>
          </a:xfrm>
        </p:grpSpPr>
        <p:sp>
          <p:nvSpPr>
            <p:cNvPr id="32823" name="Oval 55"/>
            <p:cNvSpPr>
              <a:spLocks noChangeArrowheads="1"/>
            </p:cNvSpPr>
            <p:nvPr/>
          </p:nvSpPr>
          <p:spPr bwMode="auto">
            <a:xfrm>
              <a:off x="912" y="3456"/>
              <a:ext cx="192" cy="192"/>
            </a:xfrm>
            <a:prstGeom prst="ellipse">
              <a:avLst/>
            </a:prstGeom>
            <a:solidFill>
              <a:srgbClr val="FF33CC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24" name="Oval 56"/>
            <p:cNvSpPr>
              <a:spLocks noChangeArrowheads="1"/>
            </p:cNvSpPr>
            <p:nvPr/>
          </p:nvSpPr>
          <p:spPr bwMode="auto">
            <a:xfrm>
              <a:off x="912" y="3435"/>
              <a:ext cx="96" cy="9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chemeClr val="bg1"/>
                </a:solidFill>
                <a:latin typeface="Arial" charset="0"/>
              </a:endParaRPr>
            </a:p>
          </p:txBody>
        </p:sp>
        <p:grpSp>
          <p:nvGrpSpPr>
            <p:cNvPr id="32825" name="Group 57"/>
            <p:cNvGrpSpPr>
              <a:grpSpLocks/>
            </p:cNvGrpSpPr>
            <p:nvPr/>
          </p:nvGrpSpPr>
          <p:grpSpPr bwMode="auto">
            <a:xfrm>
              <a:off x="960" y="3528"/>
              <a:ext cx="96" cy="96"/>
              <a:chOff x="2544" y="3552"/>
              <a:chExt cx="96" cy="96"/>
            </a:xfrm>
          </p:grpSpPr>
          <p:sp>
            <p:nvSpPr>
              <p:cNvPr id="32826" name="Line 58"/>
              <p:cNvSpPr>
                <a:spLocks noChangeShapeType="1"/>
              </p:cNvSpPr>
              <p:nvPr/>
            </p:nvSpPr>
            <p:spPr bwMode="auto">
              <a:xfrm>
                <a:off x="2592" y="3552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27" name="Line 59"/>
              <p:cNvSpPr>
                <a:spLocks noChangeShapeType="1"/>
              </p:cNvSpPr>
              <p:nvPr/>
            </p:nvSpPr>
            <p:spPr bwMode="auto">
              <a:xfrm flipV="1">
                <a:off x="2544" y="3600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32828" name="Group 60"/>
          <p:cNvGrpSpPr>
            <a:grpSpLocks/>
          </p:cNvGrpSpPr>
          <p:nvPr/>
        </p:nvGrpSpPr>
        <p:grpSpPr bwMode="auto">
          <a:xfrm>
            <a:off x="3276600" y="4343400"/>
            <a:ext cx="304800" cy="338138"/>
            <a:chOff x="912" y="3435"/>
            <a:chExt cx="192" cy="213"/>
          </a:xfrm>
        </p:grpSpPr>
        <p:sp>
          <p:nvSpPr>
            <p:cNvPr id="32829" name="Oval 61"/>
            <p:cNvSpPr>
              <a:spLocks noChangeArrowheads="1"/>
            </p:cNvSpPr>
            <p:nvPr/>
          </p:nvSpPr>
          <p:spPr bwMode="auto">
            <a:xfrm>
              <a:off x="912" y="3456"/>
              <a:ext cx="192" cy="192"/>
            </a:xfrm>
            <a:prstGeom prst="ellipse">
              <a:avLst/>
            </a:prstGeom>
            <a:solidFill>
              <a:srgbClr val="FF33CC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30" name="Oval 62"/>
            <p:cNvSpPr>
              <a:spLocks noChangeArrowheads="1"/>
            </p:cNvSpPr>
            <p:nvPr/>
          </p:nvSpPr>
          <p:spPr bwMode="auto">
            <a:xfrm>
              <a:off x="912" y="3435"/>
              <a:ext cx="96" cy="9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chemeClr val="bg1"/>
                </a:solidFill>
                <a:latin typeface="Arial" charset="0"/>
              </a:endParaRPr>
            </a:p>
          </p:txBody>
        </p:sp>
        <p:grpSp>
          <p:nvGrpSpPr>
            <p:cNvPr id="32831" name="Group 63"/>
            <p:cNvGrpSpPr>
              <a:grpSpLocks/>
            </p:cNvGrpSpPr>
            <p:nvPr/>
          </p:nvGrpSpPr>
          <p:grpSpPr bwMode="auto">
            <a:xfrm>
              <a:off x="960" y="3528"/>
              <a:ext cx="96" cy="96"/>
              <a:chOff x="2544" y="3552"/>
              <a:chExt cx="96" cy="96"/>
            </a:xfrm>
          </p:grpSpPr>
          <p:sp>
            <p:nvSpPr>
              <p:cNvPr id="32832" name="Line 64"/>
              <p:cNvSpPr>
                <a:spLocks noChangeShapeType="1"/>
              </p:cNvSpPr>
              <p:nvPr/>
            </p:nvSpPr>
            <p:spPr bwMode="auto">
              <a:xfrm>
                <a:off x="2592" y="3552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33" name="Line 65"/>
              <p:cNvSpPr>
                <a:spLocks noChangeShapeType="1"/>
              </p:cNvSpPr>
              <p:nvPr/>
            </p:nvSpPr>
            <p:spPr bwMode="auto">
              <a:xfrm flipV="1">
                <a:off x="2544" y="3600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32834" name="Group 66"/>
          <p:cNvGrpSpPr>
            <a:grpSpLocks/>
          </p:cNvGrpSpPr>
          <p:nvPr/>
        </p:nvGrpSpPr>
        <p:grpSpPr bwMode="auto">
          <a:xfrm>
            <a:off x="4267200" y="4343400"/>
            <a:ext cx="304800" cy="338138"/>
            <a:chOff x="912" y="3435"/>
            <a:chExt cx="192" cy="213"/>
          </a:xfrm>
        </p:grpSpPr>
        <p:sp>
          <p:nvSpPr>
            <p:cNvPr id="32835" name="Oval 67"/>
            <p:cNvSpPr>
              <a:spLocks noChangeArrowheads="1"/>
            </p:cNvSpPr>
            <p:nvPr/>
          </p:nvSpPr>
          <p:spPr bwMode="auto">
            <a:xfrm>
              <a:off x="912" y="3456"/>
              <a:ext cx="192" cy="192"/>
            </a:xfrm>
            <a:prstGeom prst="ellipse">
              <a:avLst/>
            </a:prstGeom>
            <a:solidFill>
              <a:srgbClr val="FF33CC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36" name="Oval 68"/>
            <p:cNvSpPr>
              <a:spLocks noChangeArrowheads="1"/>
            </p:cNvSpPr>
            <p:nvPr/>
          </p:nvSpPr>
          <p:spPr bwMode="auto">
            <a:xfrm>
              <a:off x="912" y="3435"/>
              <a:ext cx="96" cy="9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chemeClr val="bg1"/>
                </a:solidFill>
                <a:latin typeface="Arial" charset="0"/>
              </a:endParaRPr>
            </a:p>
          </p:txBody>
        </p:sp>
        <p:grpSp>
          <p:nvGrpSpPr>
            <p:cNvPr id="32837" name="Group 69"/>
            <p:cNvGrpSpPr>
              <a:grpSpLocks/>
            </p:cNvGrpSpPr>
            <p:nvPr/>
          </p:nvGrpSpPr>
          <p:grpSpPr bwMode="auto">
            <a:xfrm>
              <a:off x="960" y="3528"/>
              <a:ext cx="96" cy="96"/>
              <a:chOff x="2544" y="3552"/>
              <a:chExt cx="96" cy="96"/>
            </a:xfrm>
          </p:grpSpPr>
          <p:sp>
            <p:nvSpPr>
              <p:cNvPr id="32838" name="Line 70"/>
              <p:cNvSpPr>
                <a:spLocks noChangeShapeType="1"/>
              </p:cNvSpPr>
              <p:nvPr/>
            </p:nvSpPr>
            <p:spPr bwMode="auto">
              <a:xfrm>
                <a:off x="2592" y="3552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39" name="Line 71"/>
              <p:cNvSpPr>
                <a:spLocks noChangeShapeType="1"/>
              </p:cNvSpPr>
              <p:nvPr/>
            </p:nvSpPr>
            <p:spPr bwMode="auto">
              <a:xfrm flipV="1">
                <a:off x="2544" y="3600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32840" name="Group 72"/>
          <p:cNvGrpSpPr>
            <a:grpSpLocks/>
          </p:cNvGrpSpPr>
          <p:nvPr/>
        </p:nvGrpSpPr>
        <p:grpSpPr bwMode="auto">
          <a:xfrm>
            <a:off x="3124200" y="3048000"/>
            <a:ext cx="304800" cy="338138"/>
            <a:chOff x="912" y="3435"/>
            <a:chExt cx="192" cy="213"/>
          </a:xfrm>
        </p:grpSpPr>
        <p:sp>
          <p:nvSpPr>
            <p:cNvPr id="32841" name="Oval 73"/>
            <p:cNvSpPr>
              <a:spLocks noChangeArrowheads="1"/>
            </p:cNvSpPr>
            <p:nvPr/>
          </p:nvSpPr>
          <p:spPr bwMode="auto">
            <a:xfrm>
              <a:off x="912" y="3456"/>
              <a:ext cx="192" cy="192"/>
            </a:xfrm>
            <a:prstGeom prst="ellipse">
              <a:avLst/>
            </a:prstGeom>
            <a:solidFill>
              <a:srgbClr val="FF33CC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42" name="Oval 74"/>
            <p:cNvSpPr>
              <a:spLocks noChangeArrowheads="1"/>
            </p:cNvSpPr>
            <p:nvPr/>
          </p:nvSpPr>
          <p:spPr bwMode="auto">
            <a:xfrm>
              <a:off x="912" y="3435"/>
              <a:ext cx="96" cy="9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chemeClr val="bg1"/>
                </a:solidFill>
                <a:latin typeface="Arial" charset="0"/>
              </a:endParaRPr>
            </a:p>
          </p:txBody>
        </p:sp>
        <p:grpSp>
          <p:nvGrpSpPr>
            <p:cNvPr id="32843" name="Group 75"/>
            <p:cNvGrpSpPr>
              <a:grpSpLocks/>
            </p:cNvGrpSpPr>
            <p:nvPr/>
          </p:nvGrpSpPr>
          <p:grpSpPr bwMode="auto">
            <a:xfrm>
              <a:off x="960" y="3528"/>
              <a:ext cx="96" cy="96"/>
              <a:chOff x="2544" y="3552"/>
              <a:chExt cx="96" cy="96"/>
            </a:xfrm>
          </p:grpSpPr>
          <p:sp>
            <p:nvSpPr>
              <p:cNvPr id="32844" name="Line 76"/>
              <p:cNvSpPr>
                <a:spLocks noChangeShapeType="1"/>
              </p:cNvSpPr>
              <p:nvPr/>
            </p:nvSpPr>
            <p:spPr bwMode="auto">
              <a:xfrm>
                <a:off x="2592" y="3552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45" name="Line 77"/>
              <p:cNvSpPr>
                <a:spLocks noChangeShapeType="1"/>
              </p:cNvSpPr>
              <p:nvPr/>
            </p:nvSpPr>
            <p:spPr bwMode="auto">
              <a:xfrm flipV="1">
                <a:off x="2544" y="3600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32846" name="Group 78"/>
          <p:cNvGrpSpPr>
            <a:grpSpLocks/>
          </p:cNvGrpSpPr>
          <p:nvPr/>
        </p:nvGrpSpPr>
        <p:grpSpPr bwMode="auto">
          <a:xfrm>
            <a:off x="2362200" y="4343400"/>
            <a:ext cx="304800" cy="338138"/>
            <a:chOff x="912" y="3435"/>
            <a:chExt cx="192" cy="213"/>
          </a:xfrm>
        </p:grpSpPr>
        <p:sp>
          <p:nvSpPr>
            <p:cNvPr id="32847" name="Oval 79"/>
            <p:cNvSpPr>
              <a:spLocks noChangeArrowheads="1"/>
            </p:cNvSpPr>
            <p:nvPr/>
          </p:nvSpPr>
          <p:spPr bwMode="auto">
            <a:xfrm>
              <a:off x="912" y="3456"/>
              <a:ext cx="192" cy="192"/>
            </a:xfrm>
            <a:prstGeom prst="ellipse">
              <a:avLst/>
            </a:prstGeom>
            <a:solidFill>
              <a:srgbClr val="FF33CC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48" name="Oval 80"/>
            <p:cNvSpPr>
              <a:spLocks noChangeArrowheads="1"/>
            </p:cNvSpPr>
            <p:nvPr/>
          </p:nvSpPr>
          <p:spPr bwMode="auto">
            <a:xfrm>
              <a:off x="912" y="3435"/>
              <a:ext cx="96" cy="9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chemeClr val="bg1"/>
                </a:solidFill>
                <a:latin typeface="Arial" charset="0"/>
              </a:endParaRPr>
            </a:p>
          </p:txBody>
        </p:sp>
        <p:grpSp>
          <p:nvGrpSpPr>
            <p:cNvPr id="32849" name="Group 81"/>
            <p:cNvGrpSpPr>
              <a:grpSpLocks/>
            </p:cNvGrpSpPr>
            <p:nvPr/>
          </p:nvGrpSpPr>
          <p:grpSpPr bwMode="auto">
            <a:xfrm>
              <a:off x="960" y="3528"/>
              <a:ext cx="96" cy="96"/>
              <a:chOff x="2544" y="3552"/>
              <a:chExt cx="96" cy="96"/>
            </a:xfrm>
          </p:grpSpPr>
          <p:sp>
            <p:nvSpPr>
              <p:cNvPr id="32850" name="Line 82"/>
              <p:cNvSpPr>
                <a:spLocks noChangeShapeType="1"/>
              </p:cNvSpPr>
              <p:nvPr/>
            </p:nvSpPr>
            <p:spPr bwMode="auto">
              <a:xfrm>
                <a:off x="2592" y="3552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51" name="Line 83"/>
              <p:cNvSpPr>
                <a:spLocks noChangeShapeType="1"/>
              </p:cNvSpPr>
              <p:nvPr/>
            </p:nvSpPr>
            <p:spPr bwMode="auto">
              <a:xfrm flipV="1">
                <a:off x="2544" y="3600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32852" name="Group 84"/>
          <p:cNvGrpSpPr>
            <a:grpSpLocks/>
          </p:cNvGrpSpPr>
          <p:nvPr/>
        </p:nvGrpSpPr>
        <p:grpSpPr bwMode="auto">
          <a:xfrm>
            <a:off x="2209800" y="3048000"/>
            <a:ext cx="304800" cy="338138"/>
            <a:chOff x="912" y="3435"/>
            <a:chExt cx="192" cy="213"/>
          </a:xfrm>
        </p:grpSpPr>
        <p:sp>
          <p:nvSpPr>
            <p:cNvPr id="32853" name="Oval 85"/>
            <p:cNvSpPr>
              <a:spLocks noChangeArrowheads="1"/>
            </p:cNvSpPr>
            <p:nvPr/>
          </p:nvSpPr>
          <p:spPr bwMode="auto">
            <a:xfrm>
              <a:off x="912" y="3456"/>
              <a:ext cx="192" cy="192"/>
            </a:xfrm>
            <a:prstGeom prst="ellipse">
              <a:avLst/>
            </a:prstGeom>
            <a:solidFill>
              <a:srgbClr val="FF33CC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54" name="Oval 86"/>
            <p:cNvSpPr>
              <a:spLocks noChangeArrowheads="1"/>
            </p:cNvSpPr>
            <p:nvPr/>
          </p:nvSpPr>
          <p:spPr bwMode="auto">
            <a:xfrm>
              <a:off x="912" y="3435"/>
              <a:ext cx="96" cy="9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chemeClr val="bg1"/>
                </a:solidFill>
                <a:latin typeface="Arial" charset="0"/>
              </a:endParaRPr>
            </a:p>
          </p:txBody>
        </p:sp>
        <p:grpSp>
          <p:nvGrpSpPr>
            <p:cNvPr id="32855" name="Group 87"/>
            <p:cNvGrpSpPr>
              <a:grpSpLocks/>
            </p:cNvGrpSpPr>
            <p:nvPr/>
          </p:nvGrpSpPr>
          <p:grpSpPr bwMode="auto">
            <a:xfrm>
              <a:off x="960" y="3528"/>
              <a:ext cx="96" cy="96"/>
              <a:chOff x="2544" y="3552"/>
              <a:chExt cx="96" cy="96"/>
            </a:xfrm>
          </p:grpSpPr>
          <p:sp>
            <p:nvSpPr>
              <p:cNvPr id="32856" name="Line 88"/>
              <p:cNvSpPr>
                <a:spLocks noChangeShapeType="1"/>
              </p:cNvSpPr>
              <p:nvPr/>
            </p:nvSpPr>
            <p:spPr bwMode="auto">
              <a:xfrm>
                <a:off x="2592" y="3552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57" name="Line 89"/>
              <p:cNvSpPr>
                <a:spLocks noChangeShapeType="1"/>
              </p:cNvSpPr>
              <p:nvPr/>
            </p:nvSpPr>
            <p:spPr bwMode="auto">
              <a:xfrm flipV="1">
                <a:off x="2544" y="3600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32858" name="Group 90"/>
          <p:cNvGrpSpPr>
            <a:grpSpLocks/>
          </p:cNvGrpSpPr>
          <p:nvPr/>
        </p:nvGrpSpPr>
        <p:grpSpPr bwMode="auto">
          <a:xfrm>
            <a:off x="4648200" y="3429000"/>
            <a:ext cx="152400" cy="152400"/>
            <a:chOff x="1440" y="3531"/>
            <a:chExt cx="96" cy="96"/>
          </a:xfrm>
        </p:grpSpPr>
        <p:sp>
          <p:nvSpPr>
            <p:cNvPr id="32859" name="Oval 91"/>
            <p:cNvSpPr>
              <a:spLocks noChangeArrowheads="1"/>
            </p:cNvSpPr>
            <p:nvPr/>
          </p:nvSpPr>
          <p:spPr bwMode="auto">
            <a:xfrm>
              <a:off x="1440" y="3531"/>
              <a:ext cx="96" cy="96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32860" name="Line 92"/>
            <p:cNvSpPr>
              <a:spLocks noChangeShapeType="1"/>
            </p:cNvSpPr>
            <p:nvPr/>
          </p:nvSpPr>
          <p:spPr bwMode="auto">
            <a:xfrm flipV="1">
              <a:off x="1464" y="3576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2861" name="Group 93"/>
          <p:cNvGrpSpPr>
            <a:grpSpLocks/>
          </p:cNvGrpSpPr>
          <p:nvPr/>
        </p:nvGrpSpPr>
        <p:grpSpPr bwMode="auto">
          <a:xfrm>
            <a:off x="6705600" y="4343400"/>
            <a:ext cx="152400" cy="152400"/>
            <a:chOff x="1440" y="3531"/>
            <a:chExt cx="96" cy="96"/>
          </a:xfrm>
        </p:grpSpPr>
        <p:sp>
          <p:nvSpPr>
            <p:cNvPr id="32862" name="Oval 94"/>
            <p:cNvSpPr>
              <a:spLocks noChangeArrowheads="1"/>
            </p:cNvSpPr>
            <p:nvPr/>
          </p:nvSpPr>
          <p:spPr bwMode="auto">
            <a:xfrm>
              <a:off x="1440" y="3531"/>
              <a:ext cx="96" cy="96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32863" name="Line 95"/>
            <p:cNvSpPr>
              <a:spLocks noChangeShapeType="1"/>
            </p:cNvSpPr>
            <p:nvPr/>
          </p:nvSpPr>
          <p:spPr bwMode="auto">
            <a:xfrm flipV="1">
              <a:off x="1464" y="3576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2864" name="Group 96"/>
          <p:cNvGrpSpPr>
            <a:grpSpLocks/>
          </p:cNvGrpSpPr>
          <p:nvPr/>
        </p:nvGrpSpPr>
        <p:grpSpPr bwMode="auto">
          <a:xfrm>
            <a:off x="2743200" y="3429000"/>
            <a:ext cx="152400" cy="152400"/>
            <a:chOff x="1440" y="3531"/>
            <a:chExt cx="96" cy="96"/>
          </a:xfrm>
        </p:grpSpPr>
        <p:sp>
          <p:nvSpPr>
            <p:cNvPr id="32865" name="Oval 97"/>
            <p:cNvSpPr>
              <a:spLocks noChangeArrowheads="1"/>
            </p:cNvSpPr>
            <p:nvPr/>
          </p:nvSpPr>
          <p:spPr bwMode="auto">
            <a:xfrm>
              <a:off x="1440" y="3531"/>
              <a:ext cx="96" cy="96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32866" name="Line 98"/>
            <p:cNvSpPr>
              <a:spLocks noChangeShapeType="1"/>
            </p:cNvSpPr>
            <p:nvPr/>
          </p:nvSpPr>
          <p:spPr bwMode="auto">
            <a:xfrm flipV="1">
              <a:off x="1464" y="3576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2867" name="Group 99"/>
          <p:cNvGrpSpPr>
            <a:grpSpLocks/>
          </p:cNvGrpSpPr>
          <p:nvPr/>
        </p:nvGrpSpPr>
        <p:grpSpPr bwMode="auto">
          <a:xfrm>
            <a:off x="5715000" y="4343400"/>
            <a:ext cx="152400" cy="152400"/>
            <a:chOff x="1440" y="3531"/>
            <a:chExt cx="96" cy="96"/>
          </a:xfrm>
        </p:grpSpPr>
        <p:sp>
          <p:nvSpPr>
            <p:cNvPr id="32868" name="Oval 100"/>
            <p:cNvSpPr>
              <a:spLocks noChangeArrowheads="1"/>
            </p:cNvSpPr>
            <p:nvPr/>
          </p:nvSpPr>
          <p:spPr bwMode="auto">
            <a:xfrm>
              <a:off x="1440" y="3531"/>
              <a:ext cx="96" cy="96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32869" name="Line 101"/>
            <p:cNvSpPr>
              <a:spLocks noChangeShapeType="1"/>
            </p:cNvSpPr>
            <p:nvPr/>
          </p:nvSpPr>
          <p:spPr bwMode="auto">
            <a:xfrm flipV="1">
              <a:off x="1464" y="3576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2870" name="Group 102"/>
          <p:cNvGrpSpPr>
            <a:grpSpLocks/>
          </p:cNvGrpSpPr>
          <p:nvPr/>
        </p:nvGrpSpPr>
        <p:grpSpPr bwMode="auto">
          <a:xfrm>
            <a:off x="5334000" y="3810000"/>
            <a:ext cx="152400" cy="152400"/>
            <a:chOff x="1440" y="3531"/>
            <a:chExt cx="96" cy="96"/>
          </a:xfrm>
        </p:grpSpPr>
        <p:sp>
          <p:nvSpPr>
            <p:cNvPr id="32871" name="Oval 103"/>
            <p:cNvSpPr>
              <a:spLocks noChangeArrowheads="1"/>
            </p:cNvSpPr>
            <p:nvPr/>
          </p:nvSpPr>
          <p:spPr bwMode="auto">
            <a:xfrm>
              <a:off x="1440" y="3531"/>
              <a:ext cx="96" cy="96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32872" name="Line 104"/>
            <p:cNvSpPr>
              <a:spLocks noChangeShapeType="1"/>
            </p:cNvSpPr>
            <p:nvPr/>
          </p:nvSpPr>
          <p:spPr bwMode="auto">
            <a:xfrm flipV="1">
              <a:off x="1464" y="3576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2873" name="Group 105"/>
          <p:cNvGrpSpPr>
            <a:grpSpLocks/>
          </p:cNvGrpSpPr>
          <p:nvPr/>
        </p:nvGrpSpPr>
        <p:grpSpPr bwMode="auto">
          <a:xfrm>
            <a:off x="4038600" y="3962400"/>
            <a:ext cx="152400" cy="152400"/>
            <a:chOff x="1440" y="3531"/>
            <a:chExt cx="96" cy="96"/>
          </a:xfrm>
        </p:grpSpPr>
        <p:sp>
          <p:nvSpPr>
            <p:cNvPr id="32874" name="Oval 106"/>
            <p:cNvSpPr>
              <a:spLocks noChangeArrowheads="1"/>
            </p:cNvSpPr>
            <p:nvPr/>
          </p:nvSpPr>
          <p:spPr bwMode="auto">
            <a:xfrm>
              <a:off x="1440" y="3531"/>
              <a:ext cx="96" cy="96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32875" name="Line 107"/>
            <p:cNvSpPr>
              <a:spLocks noChangeShapeType="1"/>
            </p:cNvSpPr>
            <p:nvPr/>
          </p:nvSpPr>
          <p:spPr bwMode="auto">
            <a:xfrm flipV="1">
              <a:off x="1464" y="3576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2876" name="Group 108"/>
          <p:cNvGrpSpPr>
            <a:grpSpLocks/>
          </p:cNvGrpSpPr>
          <p:nvPr/>
        </p:nvGrpSpPr>
        <p:grpSpPr bwMode="auto">
          <a:xfrm>
            <a:off x="2362200" y="4038600"/>
            <a:ext cx="152400" cy="152400"/>
            <a:chOff x="1440" y="3531"/>
            <a:chExt cx="96" cy="96"/>
          </a:xfrm>
        </p:grpSpPr>
        <p:sp>
          <p:nvSpPr>
            <p:cNvPr id="32877" name="Oval 109"/>
            <p:cNvSpPr>
              <a:spLocks noChangeArrowheads="1"/>
            </p:cNvSpPr>
            <p:nvPr/>
          </p:nvSpPr>
          <p:spPr bwMode="auto">
            <a:xfrm>
              <a:off x="1440" y="3531"/>
              <a:ext cx="96" cy="96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32878" name="Line 110"/>
            <p:cNvSpPr>
              <a:spLocks noChangeShapeType="1"/>
            </p:cNvSpPr>
            <p:nvPr/>
          </p:nvSpPr>
          <p:spPr bwMode="auto">
            <a:xfrm flipV="1">
              <a:off x="1464" y="3576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2879" name="Group 111"/>
          <p:cNvGrpSpPr>
            <a:grpSpLocks/>
          </p:cNvGrpSpPr>
          <p:nvPr/>
        </p:nvGrpSpPr>
        <p:grpSpPr bwMode="auto">
          <a:xfrm>
            <a:off x="3733800" y="4343400"/>
            <a:ext cx="152400" cy="152400"/>
            <a:chOff x="1440" y="3531"/>
            <a:chExt cx="96" cy="96"/>
          </a:xfrm>
        </p:grpSpPr>
        <p:sp>
          <p:nvSpPr>
            <p:cNvPr id="32880" name="Oval 112"/>
            <p:cNvSpPr>
              <a:spLocks noChangeArrowheads="1"/>
            </p:cNvSpPr>
            <p:nvPr/>
          </p:nvSpPr>
          <p:spPr bwMode="auto">
            <a:xfrm>
              <a:off x="1440" y="3531"/>
              <a:ext cx="96" cy="96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32881" name="Line 113"/>
            <p:cNvSpPr>
              <a:spLocks noChangeShapeType="1"/>
            </p:cNvSpPr>
            <p:nvPr/>
          </p:nvSpPr>
          <p:spPr bwMode="auto">
            <a:xfrm flipV="1">
              <a:off x="1464" y="3576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2882" name="Group 114"/>
          <p:cNvGrpSpPr>
            <a:grpSpLocks/>
          </p:cNvGrpSpPr>
          <p:nvPr/>
        </p:nvGrpSpPr>
        <p:grpSpPr bwMode="auto">
          <a:xfrm>
            <a:off x="6400800" y="3733800"/>
            <a:ext cx="304800" cy="338138"/>
            <a:chOff x="912" y="3435"/>
            <a:chExt cx="192" cy="213"/>
          </a:xfrm>
        </p:grpSpPr>
        <p:sp>
          <p:nvSpPr>
            <p:cNvPr id="32883" name="Oval 115"/>
            <p:cNvSpPr>
              <a:spLocks noChangeArrowheads="1"/>
            </p:cNvSpPr>
            <p:nvPr/>
          </p:nvSpPr>
          <p:spPr bwMode="auto">
            <a:xfrm>
              <a:off x="912" y="3456"/>
              <a:ext cx="192" cy="192"/>
            </a:xfrm>
            <a:prstGeom prst="ellipse">
              <a:avLst/>
            </a:prstGeom>
            <a:solidFill>
              <a:srgbClr val="FF33CC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84" name="Oval 116"/>
            <p:cNvSpPr>
              <a:spLocks noChangeArrowheads="1"/>
            </p:cNvSpPr>
            <p:nvPr/>
          </p:nvSpPr>
          <p:spPr bwMode="auto">
            <a:xfrm>
              <a:off x="912" y="3435"/>
              <a:ext cx="96" cy="9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chemeClr val="bg1"/>
                </a:solidFill>
                <a:latin typeface="Arial" charset="0"/>
              </a:endParaRPr>
            </a:p>
          </p:txBody>
        </p:sp>
        <p:grpSp>
          <p:nvGrpSpPr>
            <p:cNvPr id="32885" name="Group 117"/>
            <p:cNvGrpSpPr>
              <a:grpSpLocks/>
            </p:cNvGrpSpPr>
            <p:nvPr/>
          </p:nvGrpSpPr>
          <p:grpSpPr bwMode="auto">
            <a:xfrm>
              <a:off x="960" y="3528"/>
              <a:ext cx="96" cy="96"/>
              <a:chOff x="2544" y="3552"/>
              <a:chExt cx="96" cy="96"/>
            </a:xfrm>
          </p:grpSpPr>
          <p:sp>
            <p:nvSpPr>
              <p:cNvPr id="32886" name="Line 118"/>
              <p:cNvSpPr>
                <a:spLocks noChangeShapeType="1"/>
              </p:cNvSpPr>
              <p:nvPr/>
            </p:nvSpPr>
            <p:spPr bwMode="auto">
              <a:xfrm>
                <a:off x="2592" y="3552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87" name="Line 119"/>
              <p:cNvSpPr>
                <a:spLocks noChangeShapeType="1"/>
              </p:cNvSpPr>
              <p:nvPr/>
            </p:nvSpPr>
            <p:spPr bwMode="auto">
              <a:xfrm flipV="1">
                <a:off x="2544" y="3600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32888" name="Group 120"/>
          <p:cNvGrpSpPr>
            <a:grpSpLocks/>
          </p:cNvGrpSpPr>
          <p:nvPr/>
        </p:nvGrpSpPr>
        <p:grpSpPr bwMode="auto">
          <a:xfrm>
            <a:off x="2743200" y="3733800"/>
            <a:ext cx="304800" cy="338138"/>
            <a:chOff x="912" y="3435"/>
            <a:chExt cx="192" cy="213"/>
          </a:xfrm>
        </p:grpSpPr>
        <p:sp>
          <p:nvSpPr>
            <p:cNvPr id="32889" name="Oval 121"/>
            <p:cNvSpPr>
              <a:spLocks noChangeArrowheads="1"/>
            </p:cNvSpPr>
            <p:nvPr/>
          </p:nvSpPr>
          <p:spPr bwMode="auto">
            <a:xfrm>
              <a:off x="912" y="3456"/>
              <a:ext cx="192" cy="192"/>
            </a:xfrm>
            <a:prstGeom prst="ellipse">
              <a:avLst/>
            </a:prstGeom>
            <a:solidFill>
              <a:srgbClr val="FF33CC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90" name="Oval 122"/>
            <p:cNvSpPr>
              <a:spLocks noChangeArrowheads="1"/>
            </p:cNvSpPr>
            <p:nvPr/>
          </p:nvSpPr>
          <p:spPr bwMode="auto">
            <a:xfrm>
              <a:off x="912" y="3435"/>
              <a:ext cx="96" cy="9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chemeClr val="bg1"/>
                </a:solidFill>
                <a:latin typeface="Arial" charset="0"/>
              </a:endParaRPr>
            </a:p>
          </p:txBody>
        </p:sp>
        <p:grpSp>
          <p:nvGrpSpPr>
            <p:cNvPr id="32891" name="Group 123"/>
            <p:cNvGrpSpPr>
              <a:grpSpLocks/>
            </p:cNvGrpSpPr>
            <p:nvPr/>
          </p:nvGrpSpPr>
          <p:grpSpPr bwMode="auto">
            <a:xfrm>
              <a:off x="960" y="3528"/>
              <a:ext cx="96" cy="96"/>
              <a:chOff x="2544" y="3552"/>
              <a:chExt cx="96" cy="96"/>
            </a:xfrm>
          </p:grpSpPr>
          <p:sp>
            <p:nvSpPr>
              <p:cNvPr id="32892" name="Line 124"/>
              <p:cNvSpPr>
                <a:spLocks noChangeShapeType="1"/>
              </p:cNvSpPr>
              <p:nvPr/>
            </p:nvSpPr>
            <p:spPr bwMode="auto">
              <a:xfrm>
                <a:off x="2592" y="3552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93" name="Line 125"/>
              <p:cNvSpPr>
                <a:spLocks noChangeShapeType="1"/>
              </p:cNvSpPr>
              <p:nvPr/>
            </p:nvSpPr>
            <p:spPr bwMode="auto">
              <a:xfrm flipV="1">
                <a:off x="2544" y="3600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32894" name="Group 126"/>
          <p:cNvGrpSpPr>
            <a:grpSpLocks/>
          </p:cNvGrpSpPr>
          <p:nvPr/>
        </p:nvGrpSpPr>
        <p:grpSpPr bwMode="auto">
          <a:xfrm>
            <a:off x="4572000" y="3810000"/>
            <a:ext cx="304800" cy="338138"/>
            <a:chOff x="912" y="3435"/>
            <a:chExt cx="192" cy="213"/>
          </a:xfrm>
        </p:grpSpPr>
        <p:sp>
          <p:nvSpPr>
            <p:cNvPr id="32895" name="Oval 127"/>
            <p:cNvSpPr>
              <a:spLocks noChangeArrowheads="1"/>
            </p:cNvSpPr>
            <p:nvPr/>
          </p:nvSpPr>
          <p:spPr bwMode="auto">
            <a:xfrm>
              <a:off x="912" y="3456"/>
              <a:ext cx="192" cy="192"/>
            </a:xfrm>
            <a:prstGeom prst="ellipse">
              <a:avLst/>
            </a:prstGeom>
            <a:solidFill>
              <a:srgbClr val="FF33CC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96" name="Oval 128"/>
            <p:cNvSpPr>
              <a:spLocks noChangeArrowheads="1"/>
            </p:cNvSpPr>
            <p:nvPr/>
          </p:nvSpPr>
          <p:spPr bwMode="auto">
            <a:xfrm>
              <a:off x="912" y="3435"/>
              <a:ext cx="96" cy="9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chemeClr val="bg1"/>
                </a:solidFill>
                <a:latin typeface="Arial" charset="0"/>
              </a:endParaRPr>
            </a:p>
          </p:txBody>
        </p:sp>
        <p:grpSp>
          <p:nvGrpSpPr>
            <p:cNvPr id="32897" name="Group 129"/>
            <p:cNvGrpSpPr>
              <a:grpSpLocks/>
            </p:cNvGrpSpPr>
            <p:nvPr/>
          </p:nvGrpSpPr>
          <p:grpSpPr bwMode="auto">
            <a:xfrm>
              <a:off x="960" y="3528"/>
              <a:ext cx="96" cy="96"/>
              <a:chOff x="2544" y="3552"/>
              <a:chExt cx="96" cy="96"/>
            </a:xfrm>
          </p:grpSpPr>
          <p:sp>
            <p:nvSpPr>
              <p:cNvPr id="32898" name="Line 130"/>
              <p:cNvSpPr>
                <a:spLocks noChangeShapeType="1"/>
              </p:cNvSpPr>
              <p:nvPr/>
            </p:nvSpPr>
            <p:spPr bwMode="auto">
              <a:xfrm>
                <a:off x="2592" y="3552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99" name="Line 131"/>
              <p:cNvSpPr>
                <a:spLocks noChangeShapeType="1"/>
              </p:cNvSpPr>
              <p:nvPr/>
            </p:nvSpPr>
            <p:spPr bwMode="auto">
              <a:xfrm flipV="1">
                <a:off x="2544" y="3600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32900" name="Group 132"/>
          <p:cNvGrpSpPr>
            <a:grpSpLocks/>
          </p:cNvGrpSpPr>
          <p:nvPr/>
        </p:nvGrpSpPr>
        <p:grpSpPr bwMode="auto">
          <a:xfrm>
            <a:off x="2971800" y="4419600"/>
            <a:ext cx="152400" cy="152400"/>
            <a:chOff x="1440" y="3531"/>
            <a:chExt cx="96" cy="96"/>
          </a:xfrm>
        </p:grpSpPr>
        <p:sp>
          <p:nvSpPr>
            <p:cNvPr id="32901" name="Oval 133"/>
            <p:cNvSpPr>
              <a:spLocks noChangeArrowheads="1"/>
            </p:cNvSpPr>
            <p:nvPr/>
          </p:nvSpPr>
          <p:spPr bwMode="auto">
            <a:xfrm>
              <a:off x="1440" y="3531"/>
              <a:ext cx="96" cy="96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32902" name="Line 134"/>
            <p:cNvSpPr>
              <a:spLocks noChangeShapeType="1"/>
            </p:cNvSpPr>
            <p:nvPr/>
          </p:nvSpPr>
          <p:spPr bwMode="auto">
            <a:xfrm flipV="1">
              <a:off x="1464" y="3576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2903" name="Group 135"/>
          <p:cNvGrpSpPr>
            <a:grpSpLocks/>
          </p:cNvGrpSpPr>
          <p:nvPr/>
        </p:nvGrpSpPr>
        <p:grpSpPr bwMode="auto">
          <a:xfrm>
            <a:off x="3352800" y="3886200"/>
            <a:ext cx="152400" cy="152400"/>
            <a:chOff x="1440" y="3531"/>
            <a:chExt cx="96" cy="96"/>
          </a:xfrm>
        </p:grpSpPr>
        <p:sp>
          <p:nvSpPr>
            <p:cNvPr id="32904" name="Oval 136"/>
            <p:cNvSpPr>
              <a:spLocks noChangeArrowheads="1"/>
            </p:cNvSpPr>
            <p:nvPr/>
          </p:nvSpPr>
          <p:spPr bwMode="auto">
            <a:xfrm>
              <a:off x="1440" y="3531"/>
              <a:ext cx="96" cy="96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32905" name="Line 137"/>
            <p:cNvSpPr>
              <a:spLocks noChangeShapeType="1"/>
            </p:cNvSpPr>
            <p:nvPr/>
          </p:nvSpPr>
          <p:spPr bwMode="auto">
            <a:xfrm flipV="1">
              <a:off x="1464" y="3576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2906" name="Group 138"/>
          <p:cNvGrpSpPr>
            <a:grpSpLocks/>
          </p:cNvGrpSpPr>
          <p:nvPr/>
        </p:nvGrpSpPr>
        <p:grpSpPr bwMode="auto">
          <a:xfrm>
            <a:off x="3733800" y="3429000"/>
            <a:ext cx="152400" cy="152400"/>
            <a:chOff x="1440" y="3531"/>
            <a:chExt cx="96" cy="96"/>
          </a:xfrm>
        </p:grpSpPr>
        <p:sp>
          <p:nvSpPr>
            <p:cNvPr id="32907" name="Oval 139"/>
            <p:cNvSpPr>
              <a:spLocks noChangeArrowheads="1"/>
            </p:cNvSpPr>
            <p:nvPr/>
          </p:nvSpPr>
          <p:spPr bwMode="auto">
            <a:xfrm>
              <a:off x="1440" y="3531"/>
              <a:ext cx="96" cy="96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32908" name="Line 140"/>
            <p:cNvSpPr>
              <a:spLocks noChangeShapeType="1"/>
            </p:cNvSpPr>
            <p:nvPr/>
          </p:nvSpPr>
          <p:spPr bwMode="auto">
            <a:xfrm flipV="1">
              <a:off x="1464" y="3576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2909" name="Group 141"/>
          <p:cNvGrpSpPr>
            <a:grpSpLocks/>
          </p:cNvGrpSpPr>
          <p:nvPr/>
        </p:nvGrpSpPr>
        <p:grpSpPr bwMode="auto">
          <a:xfrm>
            <a:off x="5867400" y="3733800"/>
            <a:ext cx="152400" cy="152400"/>
            <a:chOff x="1440" y="3531"/>
            <a:chExt cx="96" cy="96"/>
          </a:xfrm>
        </p:grpSpPr>
        <p:sp>
          <p:nvSpPr>
            <p:cNvPr id="32910" name="Oval 142"/>
            <p:cNvSpPr>
              <a:spLocks noChangeArrowheads="1"/>
            </p:cNvSpPr>
            <p:nvPr/>
          </p:nvSpPr>
          <p:spPr bwMode="auto">
            <a:xfrm>
              <a:off x="1440" y="3531"/>
              <a:ext cx="96" cy="96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32911" name="Line 143"/>
            <p:cNvSpPr>
              <a:spLocks noChangeShapeType="1"/>
            </p:cNvSpPr>
            <p:nvPr/>
          </p:nvSpPr>
          <p:spPr bwMode="auto">
            <a:xfrm flipV="1">
              <a:off x="1464" y="3576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2912" name="Group 144"/>
          <p:cNvGrpSpPr>
            <a:grpSpLocks/>
          </p:cNvGrpSpPr>
          <p:nvPr/>
        </p:nvGrpSpPr>
        <p:grpSpPr bwMode="auto">
          <a:xfrm>
            <a:off x="6400800" y="3276600"/>
            <a:ext cx="152400" cy="152400"/>
            <a:chOff x="1440" y="3531"/>
            <a:chExt cx="96" cy="96"/>
          </a:xfrm>
        </p:grpSpPr>
        <p:sp>
          <p:nvSpPr>
            <p:cNvPr id="32913" name="Oval 145"/>
            <p:cNvSpPr>
              <a:spLocks noChangeArrowheads="1"/>
            </p:cNvSpPr>
            <p:nvPr/>
          </p:nvSpPr>
          <p:spPr bwMode="auto">
            <a:xfrm>
              <a:off x="1440" y="3531"/>
              <a:ext cx="96" cy="96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32914" name="Line 146"/>
            <p:cNvSpPr>
              <a:spLocks noChangeShapeType="1"/>
            </p:cNvSpPr>
            <p:nvPr/>
          </p:nvSpPr>
          <p:spPr bwMode="auto">
            <a:xfrm flipV="1">
              <a:off x="1464" y="3576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2915" name="Group 147"/>
          <p:cNvGrpSpPr>
            <a:grpSpLocks/>
          </p:cNvGrpSpPr>
          <p:nvPr/>
        </p:nvGrpSpPr>
        <p:grpSpPr bwMode="auto">
          <a:xfrm>
            <a:off x="7010400" y="3810000"/>
            <a:ext cx="152400" cy="152400"/>
            <a:chOff x="1440" y="3531"/>
            <a:chExt cx="96" cy="96"/>
          </a:xfrm>
        </p:grpSpPr>
        <p:sp>
          <p:nvSpPr>
            <p:cNvPr id="32916" name="Oval 148"/>
            <p:cNvSpPr>
              <a:spLocks noChangeArrowheads="1"/>
            </p:cNvSpPr>
            <p:nvPr/>
          </p:nvSpPr>
          <p:spPr bwMode="auto">
            <a:xfrm>
              <a:off x="1440" y="3531"/>
              <a:ext cx="96" cy="96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32917" name="Line 149"/>
            <p:cNvSpPr>
              <a:spLocks noChangeShapeType="1"/>
            </p:cNvSpPr>
            <p:nvPr/>
          </p:nvSpPr>
          <p:spPr bwMode="auto">
            <a:xfrm flipV="1">
              <a:off x="1464" y="3576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0" name="Rectangle 149"/>
          <p:cNvSpPr/>
          <p:nvPr/>
        </p:nvSpPr>
        <p:spPr>
          <a:xfrm>
            <a:off x="415636" y="4987635"/>
            <a:ext cx="637742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>
              <a:solidFill>
                <a:srgbClr val="006600"/>
              </a:solidFill>
              <a:latin typeface="Times New Roman" pitchFamily="18" charset="0"/>
            </a:endParaRPr>
          </a:p>
          <a:p>
            <a:r>
              <a:rPr lang="en-US" sz="2400" smtClean="0">
                <a:solidFill>
                  <a:srgbClr val="006600"/>
                </a:solidFill>
                <a:latin typeface="Times New Roman" pitchFamily="18" charset="0"/>
              </a:rPr>
              <a:t>+ Ghi nhận</a:t>
            </a:r>
            <a:r>
              <a:rPr lang="en-US" sz="2400" smtClean="0">
                <a:solidFill>
                  <a:srgbClr val="FF0000"/>
                </a:solidFill>
                <a:latin typeface="Times New Roman" pitchFamily="18" charset="0"/>
              </a:rPr>
              <a:t>: Trong kim loại có các electron thoát ra khỏi nguyên tử và chuyển động tự do trong kim loại</a:t>
            </a:r>
            <a:r>
              <a:rPr lang="en-US" sz="240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.Chúng được gọi là các electron tự do.</a:t>
            </a:r>
            <a:endParaRPr lang="en-US" sz="240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19428183"/>
      </p:ext>
    </p:extLst>
  </p:cSld>
  <p:clrMapOvr>
    <a:masterClrMapping/>
  </p:clrMapOvr>
  <p:transition advTm="5529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3.88889E-6 -3.33333E-6 C -0.00834 -0.02129 -0.01007 -0.07037 -0.00417 -0.08889 C 0.00173 -0.1074 0.02673 -0.10324 0.03541 -0.11111 C 0.04409 -0.11898 0.03715 -0.15277 0.04791 -0.13611 C 0.05868 -0.11944 0.0934 -0.04537 0.1 -0.01111 C 0.10659 0.02315 0.09062 0.06482 0.0875 0.06945 C 0.08437 0.07408 0.05798 0.025 0.08125 0.01667 C 0.10451 0.00834 0.20798 0.03148 0.22708 0.01945 C 0.24618 0.00741 0.17048 -0.04074 0.19583 -0.05555 C 0.22118 -0.07037 0.34062 -0.0662 0.37916 -0.06944 C 0.4177 -0.07268 0.39982 -0.07546 0.42708 -0.075 C 0.45382 -0.07453 0.52291 -0.08379 0.53958 -0.06666 C 0.55625 -0.04953 0.54027 0.01482 0.52708 0.02778 C 0.51389 0.04074 0.48264 0.0125 0.46041 0.01111 C 0.43784 0.00973 0.4059 0.00741 0.39375 0.01945 C 0.38159 0.03148 0.40486 0.06945 0.3875 0.08334 C 0.36996 0.09723 0.32534 0.10093 0.28958 0.10278 C 0.25382 0.10463 0.21284 0.09398 0.17291 0.09445 C 0.13298 0.09491 0.07118 0.11482 0.05 0.10556 C 0.02882 0.0963 0.05312 0.05695 0.04583 0.03889 C 0.03854 0.02084 0.00833 0.0213 3.88889E-6 -3.33333E-6 Z " pathEditMode="relative" rAng="0" ptsTypes="aaaaaaaaaaaaaaaaaaaaa">
                                      <p:cBhvr>
                                        <p:cTn id="6" dur="3000" fill="hold"/>
                                        <p:tgtEl>
                                          <p:spTgt spid="328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09" y="-189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4.44444E-6 -3.7037E-7 C -0.01909 -0.00139 -0.06388 -0.00741 -0.075 0.00833 C -0.08611 0.02407 -0.06736 0.06806 -0.06666 0.09444 C -0.06597 0.12083 -0.08472 0.15093 -0.07083 0.16667 C -0.05694 0.18241 -0.00381 0.19583 0.01667 0.18889 C 0.03716 0.18194 0.03577 0.14537 0.05209 0.125 C 0.06841 0.10463 0.10417 0.09815 0.11459 0.06667 C 0.125 0.03519 0.09966 -0.04306 0.11459 -0.06389 C 0.12952 -0.08472 0.19306 -0.08194 0.20417 -0.05833 C 0.21528 -0.03472 0.17327 0.04028 0.18125 0.07778 C 0.18924 0.11528 0.22639 0.14907 0.25209 0.16667 C 0.27778 0.18426 0.32744 0.2037 0.33542 0.18333 C 0.34341 0.16296 0.30452 0.08472 0.3 0.04444 C 0.29549 0.00417 0.2948 -0.03889 0.30834 -0.05833 C 0.32188 -0.07778 0.37292 -0.08704 0.38125 -0.07222 C 0.38959 -0.05741 0.39931 0.01204 0.35834 0.03056 C 0.31737 0.04907 0.17987 0.05185 0.13542 0.03889 C 0.09098 0.02593 0.10764 -0.04352 0.09167 -0.04722 C 0.0757 -0.05093 0.05382 0.0088 0.03959 0.01667 C 0.02535 0.02454 0.0191 0.00139 -4.44444E-6 -3.7037E-7 Z " pathEditMode="relative" rAng="0" ptsTypes="aaaaaaaaaaaaaaaaaaaa">
                                      <p:cBhvr>
                                        <p:cTn id="8" dur="3000" fill="hold"/>
                                        <p:tgtEl>
                                          <p:spTgt spid="328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60" y="583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2.59259E-6 C 0.03368 -0.01713 0.17361 -0.17685 0.22083 -0.2 C 0.26806 -0.22315 0.24931 -0.17963 0.28333 -0.13889 C 0.31736 -0.09815 0.3934 0.02037 0.425 0.04445 C 0.4566 0.06852 0.46979 0.02269 0.47292 0.00556 C 0.47604 -0.01157 0.48125 -0.05185 0.44375 -0.05833 C 0.40625 -0.06481 0.2882 -0.04768 0.24792 -0.03333 C 0.20764 -0.01898 0.2316 0.01852 0.20208 0.02778 C 0.17257 0.03704 0.09271 0.05278 0.07083 0.02222 C 0.04896 -0.00833 0.07951 -0.13565 0.07083 -0.15555 C 0.06215 -0.17546 0.03229 -0.12407 0.01875 -0.09722 C 0.00521 -0.07037 -0.03368 0.01713 -5.55556E-7 -2.59259E-6 Z " pathEditMode="relative" rAng="0" ptsTypes="aaaaaaaaaaaa">
                                      <p:cBhvr>
                                        <p:cTn id="10" dur="3000" fill="hold"/>
                                        <p:tgtEl>
                                          <p:spTgt spid="329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378" y="-773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3.7037E-7 C -0.01493 -0.02593 -0.10694 -0.15278 -0.10208 -0.15556 C -0.09722 -0.15833 0.03438 -0.03287 0.02917 -0.01667 C 0.02396 -0.00046 -0.10764 -0.07639 -0.13333 -0.05833 C -0.15903 -0.04028 -0.15729 0.10278 -0.125 0.09167 C -0.09271 0.08056 0.00035 -0.09074 0.06042 -0.125 C 0.12049 -0.15926 0.18472 -0.15648 0.23542 -0.11389 C 0.28611 -0.0713 0.33264 0.13519 0.36458 0.13056 C 0.39653 0.12593 0.42882 -0.13518 0.42708 -0.14167 C 0.42535 -0.14815 0.37396 0.07407 0.35417 0.09167 C 0.33438 0.10926 0.36945 -0.02083 0.30833 -0.03611 C 0.24722 -0.05139 0.0375 -0.00648 -0.0125 -3.7037E-7 C -0.0625 0.00648 0.01493 0.02593 -1.11111E-6 -3.7037E-7 Z " pathEditMode="relative" rAng="0" ptsTypes="aaaaaaaaaaaaa">
                                      <p:cBhvr>
                                        <p:cTn id="12" dur="5000" fill="hold"/>
                                        <p:tgtEl>
                                          <p:spTgt spid="329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90" y="-1204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C -0.00486 0.01019 0.03021 0.05093 0.03542 0.04723 C 0.04063 0.04352 0.02778 -0.0125 0.03125 -0.02222 C 0.03472 -0.03194 0.05313 0.00186 0.05625 -0.01111 C 0.05938 -0.02407 0.05521 -0.0787 0.05 -0.1 C 0.04479 -0.12129 0.02014 -0.12916 0.025 -0.13888 C 0.02986 -0.14861 0.06771 -0.14675 0.07917 -0.15833 C 0.09063 -0.1699 0.08229 -0.21481 0.09375 -0.20833 C 0.10521 -0.20185 0.13854 -0.15 0.14792 -0.11944 C 0.15729 -0.08888 0.13611 -0.03935 0.15 -0.025 C 0.16389 -0.01064 0.22049 -0.02546 0.23125 -0.03333 C 0.24201 -0.0412 0.225 -0.05324 0.21458 -0.07222 C 0.20417 -0.0912 0.16389 -0.13842 0.16875 -0.14722 C 0.17361 -0.15601 0.22431 -0.12963 0.24375 -0.125 C 0.26319 -0.12037 0.2684 -0.12083 0.28542 -0.11944 C 0.30243 -0.11805 0.33715 -0.12916 0.34583 -0.11666 C 0.35451 -0.10416 0.33646 -0.06944 0.3375 -0.04444 C 0.33854 -0.01944 0.36563 0.01713 0.35208 0.03334 C 0.33854 0.04954 0.28125 0.05371 0.25625 0.05278 C 0.23125 0.05186 0.21319 0.04352 0.20208 0.02778 C 0.19097 0.01204 0.20313 -0.03333 0.18958 -0.04166 C 0.17604 -0.05 0.14167 -0.02685 0.12083 -0.02222 C 0.1 -0.01759 0.08403 -0.01759 0.06458 -0.01388 C 0.04514 -0.01018 0.00486 -0.01018 -3.33333E-6 -4.44444E-6 Z " pathEditMode="relative" ptsTypes="aaaaaaaaaaaaaaaaaaaaaaaa">
                                      <p:cBhvr>
                                        <p:cTn id="14" dur="5000" fill="hold"/>
                                        <p:tgtEl>
                                          <p:spTgt spid="328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6 0.01389 C -0.01007 0.00556 -0.06424 0.01945 -0.0875 0.02222 C -0.11077 0.025 -0.11875 0.0287 -0.13542 0.03056 C -0.15209 0.03241 -0.18195 0.02685 -0.1875 0.03333 C -0.19306 0.03982 -0.17049 0.0463 -0.16875 0.06945 C -0.16702 0.09259 -0.1816 0.17593 -0.17709 0.17222 C -0.17257 0.16852 -0.13993 0.07732 -0.14167 0.04722 C -0.14341 0.01713 -0.19757 0.00787 -0.1875 -0.00833 C -0.17743 -0.02454 -0.10452 -0.04028 -0.08125 -0.05 C -0.05799 -0.05972 -0.06354 -0.06667 -0.04792 -0.06667 C -0.03229 -0.06667 -0.01042 -0.05092 0.0125 -0.05 C 0.03541 -0.04907 0.06701 -0.07963 0.08958 -0.06111 C 0.11215 -0.04259 0.12222 0.03611 0.14791 0.06111 C 0.17361 0.08611 0.21632 0.07732 0.24357 0.08889 C 0.27118 0.10046 0.30208 0.11528 0.3125 0.13056 C 0.32291 0.14583 0.32222 0.17083 0.30625 0.18056 C 0.29027 0.19028 0.22552 0.20093 0.21649 0.18889 C 0.20764 0.17685 0.26788 0.12315 0.25208 0.10833 C 0.23593 0.09352 0.14583 0.09583 0.12083 0.1 C 0.09583 0.10417 0.1118 0.13611 0.10208 0.13333 C 0.09236 0.13056 0.06666 0.10324 0.0625 0.08333 C 0.05833 0.06343 0.08784 0.01574 0.07708 0.01389 C 0.06632 0.01204 0.01007 0.07408 -0.00209 0.07222 C -0.01424 0.07037 0.0184 0.02222 0.00416 0.01389 Z " pathEditMode="relative" ptsTypes="aaaaaaaaaaaaaaaaaaaaaaaa">
                                      <p:cBhvr>
                                        <p:cTn id="16" dur="2000" fill="hold"/>
                                        <p:tgtEl>
                                          <p:spTgt spid="329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-0.01667 C 0.03281 -0.03357 0.06354 -0.05046 0.08125 -0.05 C 0.09896 -0.04954 0.09479 -0.00695 0.10833 -0.01389 C 0.12187 -0.02083 0.15625 -0.07083 0.1625 -0.09167 C 0.16875 -0.1125 0.13958 -0.14491 0.14583 -0.13889 C 0.15208 -0.13287 0.18472 -0.07824 0.2 -0.05556 C 0.21528 -0.03287 0.23819 -0.01852 0.2375 -0.00278 C 0.23681 0.01296 0.21528 0.03426 0.19583 0.03889 C 0.17639 0.04352 0.13889 0.02361 0.12083 0.025 C 0.10278 0.02639 0.10764 0.04491 0.0875 0.04722 C 0.06736 0.04954 0.02326 0.04259 5.55556E-7 0.03889 C -0.02326 0.03518 -0.03438 0.025 -0.05208 0.025 C -0.06979 0.025 -0.09236 0.02731 -0.10625 0.03889 C -0.12014 0.05046 -0.125 0.08333 -0.13542 0.09444 C -0.14583 0.10555 -0.15729 0.10602 -0.16875 0.10555 C -0.18021 0.10509 -0.19826 0.10092 -0.20417 0.09167 C -0.21007 0.08241 -0.20174 0.06574 -0.20417 0.05 C -0.2066 0.03426 -0.21528 0.0125 -0.21875 -0.00278 C -0.22222 -0.01806 -0.22326 -0.02408 -0.225 -0.04167 C -0.22674 -0.05926 -0.23299 -0.11019 -0.22917 -0.10833 C -0.22535 -0.10648 -0.21424 -0.05324 -0.20208 -0.03056 C -0.18993 -0.00787 -0.16181 0.0287 -0.15625 0.02778 C -0.15069 0.02685 -0.17361 -0.01852 -0.16875 -0.03611 C -0.16389 -0.05371 -0.14097 -0.08009 -0.12708 -0.07778 C -0.11319 -0.07546 -0.08958 -0.03935 -0.08542 -0.02222 C -0.08125 -0.00509 -0.10938 0.02361 -0.10208 0.025 C -0.09479 0.02639 -0.05069 0.00833 -0.04167 -0.01389 C -0.03264 -0.03611 -0.05486 -0.11065 -0.04792 -0.10833 C -0.04097 -0.10602 -0.00729 -0.01759 5.55556E-7 1.48148E-6 " pathEditMode="relative" rAng="0" ptsTypes="aaaaaaaaaaaaaaaaaaaaaaaaaaaaA">
                                      <p:cBhvr>
                                        <p:cTn id="18" dur="5000" fill="hold"/>
                                        <p:tgtEl>
                                          <p:spTgt spid="328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278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3.7037E-7 C 0.01458 0.00231 0.01423 0.00463 0.06041 0.00556 C 0.10659 0.00648 0.24791 -0.01713 0.27708 0.00556 C 0.30625 0.02824 0.24062 0.11157 0.23541 0.14167 C 0.2302 0.17176 0.25555 0.1912 0.24583 0.18611 C 0.23611 0.18102 0.19895 0.11343 0.17708 0.11111 C 0.1552 0.1088 0.14548 0.16018 0.11458 0.17222 C 0.08368 0.18426 0.02777 0.18287 -0.00834 0.18333 C -0.04445 0.1838 -0.07639 0.17917 -0.10209 0.175 C -0.12778 0.17083 -0.15139 0.16991 -0.1625 0.15833 C -0.17361 0.14676 -0.16563 0.13102 -0.16875 0.10556 C -0.17188 0.08009 -0.1698 0.03472 -0.18125 0.00556 C -0.19271 -0.02361 -0.25382 -0.05648 -0.2375 -0.06944 C -0.22118 -0.08241 -0.10209 -0.07732 -0.08334 -0.07222 C -0.06459 -0.06713 -0.12709 -0.05278 -0.125 -0.03889 C -0.12292 -0.025 -0.07153 -0.00556 -0.07084 0.01111 C -0.07014 0.02778 -0.12813 0.06435 -0.12084 0.06111 C -0.11355 0.05787 -0.04653 0.00139 -0.02709 -0.00833 C -0.00764 -0.01806 -0.01459 -0.00232 3.88889E-6 3.7037E-7 Z " pathEditMode="relative" rAng="0" ptsTypes="aaaaaaaaaaaaaaaaaaa">
                                      <p:cBhvr>
                                        <p:cTn id="20" dur="5000" fill="hold"/>
                                        <p:tgtEl>
                                          <p:spTgt spid="328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2" y="544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22222E-6 C 0.04167 0.01806 0.25625 0.00926 0.2875 0.00834 C 0.31875 0.00741 0.18889 0.00834 0.1875 -0.00555 C 0.18611 -0.01944 0.2632 -0.03703 0.27917 -0.075 C 0.29514 -0.11296 0.2941 -0.20648 0.28334 -0.23333 C 0.27257 -0.26018 0.23854 -0.23611 0.21459 -0.23611 C 0.19063 -0.23611 0.16945 -0.23148 0.13959 -0.23333 C 0.10972 -0.23518 0.04479 -0.25046 0.03542 -0.24722 C 0.02604 -0.24398 0.07396 -0.21666 0.08334 -0.21389 C 0.09271 -0.21111 0.07431 -0.22592 0.09167 -0.23055 C 0.10903 -0.23518 0.17743 -0.26111 0.1875 -0.24166 C 0.19757 -0.22222 0.16111 -0.14259 0.15209 -0.11389 C 0.14306 -0.08518 0.16528 -0.07592 0.13334 -0.06944 C 0.10139 -0.06296 -0.01771 -0.06296 -0.03958 -0.075 C -0.06146 -0.08703 -0.01076 -0.1375 0.00209 -0.14166 C 0.01493 -0.14583 0.03854 -0.12129 0.0375 -0.1 C 0.03646 -0.0787 -0.04166 -0.01805 -1.66667E-6 -2.22222E-6 Z " pathEditMode="relative" rAng="0" ptsTypes="aaaaaaaaaaaaaaaaa">
                                      <p:cBhvr>
                                        <p:cTn id="22" dur="5000" fill="hold"/>
                                        <p:tgtEl>
                                          <p:spTgt spid="327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65" y="-12153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4.44444E-6 C -0.03889 -0.00973 -0.12118 -0.04028 -0.15208 -0.03056 C -0.18299 -0.02084 -0.17257 0.04861 -0.18542 0.05833 C -0.19826 0.06805 -0.21667 0.02361 -0.22917 0.02777 C -0.24167 0.03194 -0.24757 0.08194 -0.26042 0.08333 C -0.27326 0.08472 -0.29861 0.05138 -0.30625 0.03611 C -0.31389 0.02083 -0.29965 -0.00325 -0.30625 -0.00834 C -0.31285 -0.01343 -0.33785 0.01851 -0.34583 0.00555 C -0.35382 -0.00741 -0.35347 -0.06389 -0.35417 -0.08612 C -0.35486 -0.10834 -0.36285 -0.12315 -0.35 -0.12778 C -0.33715 -0.13241 -0.3 -0.11343 -0.27708 -0.11389 C -0.25417 -0.11436 -0.22465 -0.13704 -0.2125 -0.13056 C -0.20035 -0.12408 -0.21944 -0.07547 -0.20417 -0.075 C -0.18889 -0.07454 -0.13889 -0.11667 -0.12083 -0.12778 C -0.10278 -0.13889 -0.09792 -0.16945 -0.09583 -0.14167 C -0.09375 -0.11389 -0.09965 -0.00278 -0.10833 0.03888 C -0.11701 0.08055 -0.13646 0.11481 -0.14792 0.10833 C -0.15937 0.10185 -0.20312 0.025 -0.17708 4.44444E-6 C -0.15104 -0.025 -0.05451 -0.03473 0.00833 -0.04167 C 0.07118 -0.04862 0.18576 -0.04584 0.2 -0.04167 C 0.21424 -0.0375 0.11354 -0.02825 0.09375 -0.01667 C 0.07396 -0.0051 0.09688 0.02453 0.08125 0.02777 C 0.06563 0.03101 0.03889 0.00972 -5.55556E-7 4.44444E-6 Z " pathEditMode="relative" rAng="0" ptsTypes="aaaaaaaaaaaaaaaaaaaaaaa">
                                      <p:cBhvr>
                                        <p:cTn id="24" dur="5000" fill="hold"/>
                                        <p:tgtEl>
                                          <p:spTgt spid="328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31" y="-2731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3.33333E-6 C -0.01007 0.0088 0.00833 0.01204 2.22222E-6 0.01945 C -0.00834 0.02686 -0.03438 0.04167 -0.05 0.04445 C -0.06563 0.04723 -0.08507 0.04908 -0.09375 0.03611 C -0.10243 0.02315 -0.09028 -0.02083 -0.10209 -0.03333 C -0.11389 -0.04583 -0.15 -0.04676 -0.16459 -0.03889 C -0.17917 -0.03102 -0.17743 0.00047 -0.18959 0.01389 C -0.20174 0.02732 -0.2184 0.03982 -0.2375 0.04167 C -0.2566 0.04352 -0.28854 0.03565 -0.30417 0.025 C -0.31979 0.01436 -0.32222 -0.00602 -0.33125 -0.02222 C -0.34028 -0.03842 -0.35903 -0.04213 -0.35834 -0.07222 C -0.35764 -0.10231 -0.3375 -0.19444 -0.32709 -0.20277 C -0.31667 -0.21111 -0.31632 -0.11944 -0.29584 -0.12222 C -0.27535 -0.125 -0.2816 -0.20555 -0.20417 -0.21944 C -0.12674 -0.23333 0.12708 -0.22592 0.16875 -0.20555 C 0.21041 -0.18518 0.05035 -0.1125 0.04583 -0.09722 C 0.04132 -0.08194 0.12396 -0.12361 0.14166 -0.11389 C 0.15937 -0.10416 0.15903 -0.06805 0.15208 -0.03889 C 0.14514 -0.00972 0.09687 0.06806 0.1 0.06111 C 0.10312 0.05417 0.17743 -0.06481 0.17083 -0.08055 C 0.16423 -0.09629 0.08923 -0.04444 0.06041 -0.03333 C 0.0316 -0.02222 0.01007 -0.00879 2.22222E-6 -3.33333E-6 Z " pathEditMode="relative" rAng="0" ptsTypes="aaaaaaaaaaaaaaaaaaaaaa">
                                      <p:cBhvr>
                                        <p:cTn id="26" dur="5000" fill="hold"/>
                                        <p:tgtEl>
                                          <p:spTgt spid="328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31" y="-8264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2.22222E-6 C 0.01007 -0.00093 0.13333 -0.01574 0.15417 -0.03611 C 0.175 -0.05648 0.14271 -0.1125 0.125 -0.12222 C 0.10729 -0.13195 0.06701 -0.1088 0.04792 -0.09445 C 0.02882 -0.08009 0.02917 -0.03843 0.01042 -0.03611 C -0.00833 -0.0338 -0.05347 -0.06713 -0.06458 -0.08056 C -0.0757 -0.09398 -0.06111 -0.11297 -0.05625 -0.11667 C -0.05139 -0.12037 -0.02604 -0.10509 -0.03542 -0.10278 C -0.04479 -0.10047 -0.0934 -0.11343 -0.1125 -0.10278 C -0.1316 -0.09213 -0.13264 -0.07871 -0.15 -0.03889 C -0.16736 0.00092 -0.19445 0.11991 -0.21667 0.13611 C -0.23889 0.15231 -0.26007 0.06481 -0.28333 0.05833 C -0.3066 0.05185 -0.34236 0.10278 -0.35625 0.09722 C -0.37014 0.09166 -0.36979 0.05972 -0.36667 0.025 C -0.36354 -0.00972 -0.34931 -0.10648 -0.3375 -0.11111 C -0.3257 -0.11574 -0.31701 -0.0213 -0.29583 -0.00278 C -0.27465 0.01574 -0.23785 0.00139 -0.21042 2.22222E-6 C -0.18299 -0.00139 -0.13542 -0.01991 -0.13125 -0.01111 C -0.12708 -0.00232 -0.18681 0.03796 -0.18542 0.05278 C -0.18403 0.06759 -0.13715 0.06296 -0.12292 0.07778 C -0.10868 0.09259 -0.12326 0.13148 -0.1 0.14166 C -0.07674 0.15185 -0.01181 0.13935 0.01667 0.13889 C 0.04514 0.13842 0.06319 0.15278 0.07083 0.13889 C 0.07847 0.125 0.05069 0.06759 0.0625 0.05555 C 0.0743 0.04352 0.13646 0.08102 0.14167 0.06666 C 0.14687 0.05231 0.11805 -0.01945 0.09375 -0.03056 C 0.06944 -0.04167 -0.01007 0.00092 1.11111E-6 2.22222E-6 Z " pathEditMode="relative" rAng="0" ptsTypes="aaaaaaaaaaaaaaaaaaaaaaaaaaa">
                                      <p:cBhvr>
                                        <p:cTn id="28" dur="5000" fill="hold"/>
                                        <p:tgtEl>
                                          <p:spTgt spid="329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57" y="1042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2.96296E-6 C 0.00868 0.01574 0.06562 -0.02407 0.06666 -0.03333 C 0.0677 -0.04259 0.02187 -0.05833 0.00625 -0.05555 C -0.00938 -0.05277 -0.01216 -0.0162 -0.02709 -0.01666 C -0.04202 -0.01713 -0.08299 -0.04166 -0.08334 -0.05833 C -0.08368 -0.075 -0.05243 -0.10416 -0.02917 -0.11666 C -0.00591 -0.12916 0.0427 -0.12083 0.05625 -0.13333 C 0.06979 -0.14583 0.07118 -0.18194 0.05208 -0.19166 C 0.03298 -0.20139 -0.02778 -0.19074 -0.05834 -0.19166 C -0.08889 -0.19259 -0.11771 -0.20555 -0.13125 -0.19722 C -0.1448 -0.18889 -0.13473 -0.14027 -0.13959 -0.14166 C -0.14445 -0.14305 -0.14584 -0.19537 -0.16042 -0.20555 C -0.175 -0.21574 -0.21285 -0.21296 -0.22709 -0.20277 C -0.24132 -0.19259 -0.22848 -0.15416 -0.24584 -0.14444 C -0.2632 -0.13472 -0.31632 -0.13194 -0.33125 -0.14444 C -0.34618 -0.15694 -0.32396 -0.23935 -0.33542 -0.21944 C -0.34688 -0.19953 -0.39028 -0.0662 -0.4 -0.025 C -0.40973 0.01621 -0.40417 0.03704 -0.39375 0.02778 C -0.38334 0.01852 -0.36737 -0.05648 -0.3375 -0.08055 C -0.30764 -0.10463 -0.24271 -0.11342 -0.21459 -0.11666 C -0.18646 -0.1199 -0.17466 -0.11666 -0.16875 -0.1 C -0.16285 -0.08333 -0.19063 -0.025 -0.17917 -0.01666 C -0.16771 -0.00833 -0.11598 -0.06065 -0.1 -0.05 C -0.08403 -0.03935 -0.09514 0.03148 -0.08334 0.04723 C -0.07153 0.06297 -0.03542 0.07593 -0.02917 0.04445 C -0.02292 0.01297 -0.03924 -0.11898 -0.04584 -0.14166 C -0.05243 -0.16435 -0.07882 -0.09398 -0.06875 -0.09166 C -0.05868 -0.08935 0.00277 -0.14305 0.01458 -0.12777 C 0.02638 -0.1125 -0.00868 -0.01574 4.44444E-6 -2.96296E-6 Z " pathEditMode="relative" rAng="0" ptsTypes="aaaaaaaaaaaaaaaaaaaaaaaaaaaaa">
                                      <p:cBhvr>
                                        <p:cTn id="30" dur="1000" fill="hold"/>
                                        <p:tgtEl>
                                          <p:spTgt spid="328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27" y="-8171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6 C 0.00938 -0.01296 0.02118 -0.12592 0.025 -0.11944 C 0.02882 -0.11296 0.02223 -0.00324 0.02292 0.03889 C 0.02361 0.08102 0.03785 0.1213 0.02917 0.13334 C 0.02049 0.14537 -0.0184 0.12871 -0.02916 0.11111 C -0.03993 0.09352 -0.03159 0.06806 -0.03541 0.02778 C -0.03923 -0.0125 -0.03819 -0.12824 -0.05208 -0.13055 C -0.06597 -0.13287 -0.10607 -0.02361 -0.11892 0.01389 C -0.13177 0.05139 -0.11198 0.075 -0.12916 0.09445 C -0.14652 0.11389 -0.19895 0.13519 -0.22291 0.13056 C -0.24687 0.12593 -0.25798 0.08658 -0.27291 0.06667 C -0.28784 0.04676 -0.3118 0.02639 -0.3125 0.01111 C -0.31319 -0.00416 -0.28923 -0.01759 -0.27708 -0.025 C -0.26493 -0.0324 -0.2493 -0.0375 -0.23958 -0.03333 C -0.22986 -0.02916 -0.22222 -0.01713 -0.21875 -3.7037E-6 C -0.21527 0.01713 -0.21007 0.05741 -0.21875 0.06945 C -0.22743 0.08149 -0.25416 0.07315 -0.27083 0.07223 C -0.2875 0.0713 -0.30173 0.05695 -0.31875 0.06389 C -0.33576 0.07084 -0.35486 0.10093 -0.37291 0.11389 C -0.39097 0.12686 -0.40277 0.14121 -0.42708 0.14167 C -0.45139 0.14213 -0.49895 0.12732 -0.51875 0.11667 C -0.53854 0.10602 -0.55382 0.08889 -0.54583 0.07778 C -0.53784 0.06667 -0.47951 0.06158 -0.47083 0.05 C -0.46215 0.03843 -0.47986 0.02269 -0.49375 0.00834 C -0.50764 -0.00601 -0.54791 -0.0162 -0.55416 -0.03611 C -0.56041 -0.05601 -0.54652 -0.09722 -0.53125 -0.11111 C -0.51597 -0.125 -0.47326 -0.12361 -0.4625 -0.11944 C -0.45173 -0.11527 -0.47222 -0.09583 -0.46666 -0.08611 C -0.46111 -0.07639 -0.44757 -0.07407 -0.42916 -0.06111 C -0.41076 -0.04814 -0.36875 -0.00092 -0.35625 -0.00833 C -0.34375 -0.01574 -0.36597 -0.08518 -0.35416 -0.10555 C -0.34236 -0.12592 -0.34757 -0.12824 -0.28541 -0.13055 C -0.22326 -0.13287 -0.02361 -0.13426 0.01875 -0.11944 C 0.06111 -0.10463 -0.02847 -0.06157 -0.03125 -0.04166 C -0.03402 -0.02176 -0.00937 0.01297 -3.33333E-6 -3.7037E-6 Z " pathEditMode="relative" rAng="0" ptsTypes="aaaaaaaaaaaaaaaaaaaaaaaaaaaaaaaaaaa">
                                      <p:cBhvr>
                                        <p:cTn id="32" dur="5000" fill="hold"/>
                                        <p:tgtEl>
                                          <p:spTgt spid="329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965" y="556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3.33333E-6 C -0.00468 0.00509 -0.03177 0.04259 -0.03732 0.06111 C -0.04305 0.07963 -0.04218 0.10047 -0.03333 0.11111 C -0.02413 0.12176 0.00504 0.12963 0.01684 0.125 C 0.02865 0.12037 0.03316 0.09676 0.03768 0.08334 C 0.04219 0.06991 0.04775 0.05139 0.04393 0.04445 C 0.04011 0.0375 0.02622 0.03843 0.01476 0.04167 C 0.0033 0.04491 -0.01232 0.05556 -0.02482 0.06389 C -0.03732 0.07222 -0.05121 0.08148 -0.06024 0.09167 C -0.06944 0.10185 -0.07291 0.11759 -0.07916 0.125 C -0.08524 0.13241 -0.08698 0.13472 -0.09774 0.13611 C -0.1085 0.1375 -0.13385 0.14445 -0.14357 0.13334 C -0.1533 0.12222 -0.1585 0.08658 -0.15607 0.06945 C -0.15364 0.05232 -0.14149 0.03843 -0.12899 0.03056 C -0.11649 0.02269 -0.09149 0.01621 -0.08107 0.02222 C -0.07066 0.02824 -0.06892 0.05232 -0.06649 0.06667 C -0.06423 0.08102 -0.06493 0.09769 -0.06649 0.10834 C -0.06823 0.11898 -0.06892 0.12408 -0.07691 0.13056 C -0.08489 0.13704 -0.09878 0.14537 -0.11441 0.14722 C -0.13003 0.14908 -0.15468 0.14259 -0.17066 0.14167 C -0.18663 0.14074 -0.19635 0.14167 -0.21024 0.14167 C -0.22413 0.14167 -0.2335 0.14213 -0.25399 0.14167 C -0.27448 0.14121 -0.30607 0.13935 -0.33316 0.13889 C -0.36024 0.13843 -0.39566 0.14769 -0.41649 0.13889 C -0.43732 0.13009 -0.45399 0.10278 -0.45816 0.08611 C -0.46232 0.06945 -0.45121 0.05139 -0.44149 0.03889 C -0.43177 0.02639 -0.41475 0.01574 -0.39982 0.01111 C -0.38489 0.00648 -0.36371 0.00185 -0.35191 0.01111 C -0.3401 0.02037 -0.33073 0.04861 -0.32899 0.06667 C -0.32725 0.08472 -0.33559 0.10509 -0.34149 0.11945 C -0.34739 0.1338 -0.35711 0.13982 -0.36441 0.15278 C -0.3717 0.16574 -0.38628 0.18889 -0.38524 0.19722 C -0.3842 0.20556 -0.37274 0.20278 -0.35816 0.20278 C -0.34357 0.20278 -0.32968 0.20047 -0.29774 0.19722 C -0.2658 0.19398 -0.19948 0.18195 -0.16649 0.18334 C -0.1335 0.18472 -0.11857 0.21389 -0.09982 0.20556 C -0.08107 0.19722 -0.06944 0.1625 -0.05399 0.13334 C -0.03871 0.10417 -0.01753 0.05509 -0.00816 0.03056 C 0.00122 0.00602 0.00504 -0.00509 2.77778E-7 -3.33333E-6 Z " pathEditMode="relative" ptsTypes="aaaaaaaaaaaaaaaaaaaaaaaaaaaaaaaaaaaaaaa">
                                      <p:cBhvr>
                                        <p:cTn id="34" dur="5000" fill="hold"/>
                                        <p:tgtEl>
                                          <p:spTgt spid="329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27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2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32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9" grpId="0" animBg="1"/>
      <p:bldP spid="32780" grpId="0" animBg="1"/>
      <p:bldP spid="32781" grpId="0" animBg="1"/>
      <p:bldP spid="15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Oval 2"/>
          <p:cNvSpPr>
            <a:spLocks noChangeArrowheads="1"/>
          </p:cNvSpPr>
          <p:nvPr/>
        </p:nvSpPr>
        <p:spPr bwMode="auto">
          <a:xfrm>
            <a:off x="1981200" y="2057400"/>
            <a:ext cx="5105400" cy="3048000"/>
          </a:xfrm>
          <a:prstGeom prst="ellipse">
            <a:avLst/>
          </a:prstGeom>
          <a:gradFill rotWithShape="1">
            <a:gsLst>
              <a:gs pos="0">
                <a:srgbClr val="92CDD2">
                  <a:gamma/>
                  <a:shade val="46275"/>
                  <a:invGamma/>
                </a:srgbClr>
              </a:gs>
              <a:gs pos="50000">
                <a:srgbClr val="92CDD2"/>
              </a:gs>
              <a:gs pos="100000">
                <a:srgbClr val="92CDD2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67" name="Oval 3"/>
          <p:cNvSpPr>
            <a:spLocks noChangeArrowheads="1"/>
          </p:cNvSpPr>
          <p:nvPr/>
        </p:nvSpPr>
        <p:spPr bwMode="auto">
          <a:xfrm>
            <a:off x="2438400" y="2362200"/>
            <a:ext cx="4191000" cy="2286000"/>
          </a:xfrm>
          <a:prstGeom prst="ellipse">
            <a:avLst/>
          </a:prstGeom>
          <a:solidFill>
            <a:srgbClr val="3333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6868" name="Group 4"/>
          <p:cNvGrpSpPr>
            <a:grpSpLocks/>
          </p:cNvGrpSpPr>
          <p:nvPr/>
        </p:nvGrpSpPr>
        <p:grpSpPr bwMode="auto">
          <a:xfrm>
            <a:off x="3200400" y="4572000"/>
            <a:ext cx="152400" cy="152400"/>
            <a:chOff x="1440" y="3531"/>
            <a:chExt cx="96" cy="96"/>
          </a:xfrm>
        </p:grpSpPr>
        <p:sp>
          <p:nvSpPr>
            <p:cNvPr id="36869" name="Oval 5"/>
            <p:cNvSpPr>
              <a:spLocks noChangeArrowheads="1"/>
            </p:cNvSpPr>
            <p:nvPr/>
          </p:nvSpPr>
          <p:spPr bwMode="auto">
            <a:xfrm>
              <a:off x="1440" y="3531"/>
              <a:ext cx="96" cy="96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36870" name="Line 6"/>
            <p:cNvSpPr>
              <a:spLocks noChangeShapeType="1"/>
            </p:cNvSpPr>
            <p:nvPr/>
          </p:nvSpPr>
          <p:spPr bwMode="auto">
            <a:xfrm flipV="1">
              <a:off x="1464" y="3576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6871" name="Group 7"/>
          <p:cNvGrpSpPr>
            <a:grpSpLocks/>
          </p:cNvGrpSpPr>
          <p:nvPr/>
        </p:nvGrpSpPr>
        <p:grpSpPr bwMode="auto">
          <a:xfrm>
            <a:off x="2438400" y="4038600"/>
            <a:ext cx="152400" cy="152400"/>
            <a:chOff x="1440" y="3531"/>
            <a:chExt cx="96" cy="96"/>
          </a:xfrm>
        </p:grpSpPr>
        <p:sp>
          <p:nvSpPr>
            <p:cNvPr id="36872" name="Oval 8"/>
            <p:cNvSpPr>
              <a:spLocks noChangeArrowheads="1"/>
            </p:cNvSpPr>
            <p:nvPr/>
          </p:nvSpPr>
          <p:spPr bwMode="auto">
            <a:xfrm>
              <a:off x="1440" y="3531"/>
              <a:ext cx="96" cy="96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36873" name="Line 9"/>
            <p:cNvSpPr>
              <a:spLocks noChangeShapeType="1"/>
            </p:cNvSpPr>
            <p:nvPr/>
          </p:nvSpPr>
          <p:spPr bwMode="auto">
            <a:xfrm flipV="1">
              <a:off x="1464" y="3576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6874" name="Group 10"/>
          <p:cNvGrpSpPr>
            <a:grpSpLocks/>
          </p:cNvGrpSpPr>
          <p:nvPr/>
        </p:nvGrpSpPr>
        <p:grpSpPr bwMode="auto">
          <a:xfrm>
            <a:off x="2286000" y="3124200"/>
            <a:ext cx="152400" cy="152400"/>
            <a:chOff x="1440" y="3531"/>
            <a:chExt cx="96" cy="96"/>
          </a:xfrm>
        </p:grpSpPr>
        <p:sp>
          <p:nvSpPr>
            <p:cNvPr id="36875" name="Oval 11"/>
            <p:cNvSpPr>
              <a:spLocks noChangeArrowheads="1"/>
            </p:cNvSpPr>
            <p:nvPr/>
          </p:nvSpPr>
          <p:spPr bwMode="auto">
            <a:xfrm>
              <a:off x="1440" y="3531"/>
              <a:ext cx="96" cy="96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36876" name="Line 12"/>
            <p:cNvSpPr>
              <a:spLocks noChangeShapeType="1"/>
            </p:cNvSpPr>
            <p:nvPr/>
          </p:nvSpPr>
          <p:spPr bwMode="auto">
            <a:xfrm flipV="1">
              <a:off x="1464" y="3576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6877" name="Group 13"/>
          <p:cNvGrpSpPr>
            <a:grpSpLocks/>
          </p:cNvGrpSpPr>
          <p:nvPr/>
        </p:nvGrpSpPr>
        <p:grpSpPr bwMode="auto">
          <a:xfrm>
            <a:off x="3352800" y="2286000"/>
            <a:ext cx="152400" cy="152400"/>
            <a:chOff x="1440" y="3531"/>
            <a:chExt cx="96" cy="96"/>
          </a:xfrm>
        </p:grpSpPr>
        <p:sp>
          <p:nvSpPr>
            <p:cNvPr id="36878" name="Oval 14"/>
            <p:cNvSpPr>
              <a:spLocks noChangeArrowheads="1"/>
            </p:cNvSpPr>
            <p:nvPr/>
          </p:nvSpPr>
          <p:spPr bwMode="auto">
            <a:xfrm>
              <a:off x="1440" y="3531"/>
              <a:ext cx="96" cy="96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36879" name="Line 15"/>
            <p:cNvSpPr>
              <a:spLocks noChangeShapeType="1"/>
            </p:cNvSpPr>
            <p:nvPr/>
          </p:nvSpPr>
          <p:spPr bwMode="auto">
            <a:xfrm flipV="1">
              <a:off x="1464" y="3576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6880" name="Group 16"/>
          <p:cNvGrpSpPr>
            <a:grpSpLocks/>
          </p:cNvGrpSpPr>
          <p:nvPr/>
        </p:nvGrpSpPr>
        <p:grpSpPr bwMode="auto">
          <a:xfrm>
            <a:off x="5562600" y="2286000"/>
            <a:ext cx="152400" cy="152400"/>
            <a:chOff x="1440" y="3531"/>
            <a:chExt cx="96" cy="96"/>
          </a:xfrm>
        </p:grpSpPr>
        <p:sp>
          <p:nvSpPr>
            <p:cNvPr id="36881" name="Oval 17"/>
            <p:cNvSpPr>
              <a:spLocks noChangeArrowheads="1"/>
            </p:cNvSpPr>
            <p:nvPr/>
          </p:nvSpPr>
          <p:spPr bwMode="auto">
            <a:xfrm>
              <a:off x="1440" y="3531"/>
              <a:ext cx="96" cy="96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36882" name="Line 18"/>
            <p:cNvSpPr>
              <a:spLocks noChangeShapeType="1"/>
            </p:cNvSpPr>
            <p:nvPr/>
          </p:nvSpPr>
          <p:spPr bwMode="auto">
            <a:xfrm flipV="1">
              <a:off x="1464" y="3576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6883" name="Group 19"/>
          <p:cNvGrpSpPr>
            <a:grpSpLocks/>
          </p:cNvGrpSpPr>
          <p:nvPr/>
        </p:nvGrpSpPr>
        <p:grpSpPr bwMode="auto">
          <a:xfrm>
            <a:off x="6705600" y="3276600"/>
            <a:ext cx="152400" cy="152400"/>
            <a:chOff x="1440" y="3531"/>
            <a:chExt cx="96" cy="96"/>
          </a:xfrm>
        </p:grpSpPr>
        <p:sp>
          <p:nvSpPr>
            <p:cNvPr id="36884" name="Oval 20"/>
            <p:cNvSpPr>
              <a:spLocks noChangeArrowheads="1"/>
            </p:cNvSpPr>
            <p:nvPr/>
          </p:nvSpPr>
          <p:spPr bwMode="auto">
            <a:xfrm>
              <a:off x="1440" y="3531"/>
              <a:ext cx="96" cy="96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36885" name="Line 21"/>
            <p:cNvSpPr>
              <a:spLocks noChangeShapeType="1"/>
            </p:cNvSpPr>
            <p:nvPr/>
          </p:nvSpPr>
          <p:spPr bwMode="auto">
            <a:xfrm flipV="1">
              <a:off x="1464" y="3576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6886" name="Group 22"/>
          <p:cNvGrpSpPr>
            <a:grpSpLocks/>
          </p:cNvGrpSpPr>
          <p:nvPr/>
        </p:nvGrpSpPr>
        <p:grpSpPr bwMode="auto">
          <a:xfrm>
            <a:off x="6019800" y="4495800"/>
            <a:ext cx="152400" cy="152400"/>
            <a:chOff x="1440" y="3531"/>
            <a:chExt cx="96" cy="96"/>
          </a:xfrm>
        </p:grpSpPr>
        <p:sp>
          <p:nvSpPr>
            <p:cNvPr id="36887" name="Oval 23"/>
            <p:cNvSpPr>
              <a:spLocks noChangeArrowheads="1"/>
            </p:cNvSpPr>
            <p:nvPr/>
          </p:nvSpPr>
          <p:spPr bwMode="auto">
            <a:xfrm>
              <a:off x="1440" y="3531"/>
              <a:ext cx="96" cy="96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36888" name="Line 24"/>
            <p:cNvSpPr>
              <a:spLocks noChangeShapeType="1"/>
            </p:cNvSpPr>
            <p:nvPr/>
          </p:nvSpPr>
          <p:spPr bwMode="auto">
            <a:xfrm flipV="1">
              <a:off x="1464" y="3576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6889" name="Rectangle 25"/>
          <p:cNvSpPr>
            <a:spLocks noChangeArrowheads="1"/>
          </p:cNvSpPr>
          <p:nvPr/>
        </p:nvSpPr>
        <p:spPr bwMode="auto">
          <a:xfrm>
            <a:off x="3733800" y="4400550"/>
            <a:ext cx="1676400" cy="990600"/>
          </a:xfrm>
          <a:prstGeom prst="rect">
            <a:avLst/>
          </a:prstGeom>
          <a:solidFill>
            <a:srgbClr val="3333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6890" name="Group 26"/>
          <p:cNvGrpSpPr>
            <a:grpSpLocks/>
          </p:cNvGrpSpPr>
          <p:nvPr/>
        </p:nvGrpSpPr>
        <p:grpSpPr bwMode="auto">
          <a:xfrm rot="10800000">
            <a:off x="3733800" y="4210050"/>
            <a:ext cx="1809750" cy="1066800"/>
            <a:chOff x="2364" y="2976"/>
            <a:chExt cx="1140" cy="672"/>
          </a:xfrm>
        </p:grpSpPr>
        <p:sp>
          <p:nvSpPr>
            <p:cNvPr id="36891" name="Line 27"/>
            <p:cNvSpPr>
              <a:spLocks noChangeShapeType="1"/>
            </p:cNvSpPr>
            <p:nvPr/>
          </p:nvSpPr>
          <p:spPr bwMode="auto">
            <a:xfrm>
              <a:off x="2364" y="3168"/>
              <a:ext cx="0" cy="288"/>
            </a:xfrm>
            <a:prstGeom prst="line">
              <a:avLst/>
            </a:prstGeom>
            <a:noFill/>
            <a:ln w="1143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92" name="Rectangle 28"/>
            <p:cNvSpPr>
              <a:spLocks noChangeArrowheads="1"/>
            </p:cNvSpPr>
            <p:nvPr/>
          </p:nvSpPr>
          <p:spPr bwMode="auto">
            <a:xfrm>
              <a:off x="2400" y="2976"/>
              <a:ext cx="1104" cy="672"/>
            </a:xfrm>
            <a:prstGeom prst="rect">
              <a:avLst/>
            </a:prstGeom>
            <a:gradFill rotWithShape="1">
              <a:gsLst>
                <a:gs pos="0">
                  <a:srgbClr val="CB0D1F">
                    <a:gamma/>
                    <a:shade val="46275"/>
                    <a:invGamma/>
                  </a:srgbClr>
                </a:gs>
                <a:gs pos="50000">
                  <a:srgbClr val="CB0D1F"/>
                </a:gs>
                <a:gs pos="100000">
                  <a:srgbClr val="CB0D1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/>
              <a:endParaRPr lang="en-US">
                <a:latin typeface="Arial" charset="0"/>
              </a:endParaRPr>
            </a:p>
          </p:txBody>
        </p:sp>
        <p:sp>
          <p:nvSpPr>
            <p:cNvPr id="36893" name="Line 29"/>
            <p:cNvSpPr>
              <a:spLocks noChangeShapeType="1"/>
            </p:cNvSpPr>
            <p:nvPr/>
          </p:nvSpPr>
          <p:spPr bwMode="auto">
            <a:xfrm>
              <a:off x="2592" y="3240"/>
              <a:ext cx="0" cy="19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94" name="Line 30"/>
            <p:cNvSpPr>
              <a:spLocks noChangeShapeType="1"/>
            </p:cNvSpPr>
            <p:nvPr/>
          </p:nvSpPr>
          <p:spPr bwMode="auto">
            <a:xfrm>
              <a:off x="2508" y="3336"/>
              <a:ext cx="16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95" name="Line 31"/>
            <p:cNvSpPr>
              <a:spLocks noChangeShapeType="1"/>
            </p:cNvSpPr>
            <p:nvPr/>
          </p:nvSpPr>
          <p:spPr bwMode="auto">
            <a:xfrm>
              <a:off x="3240" y="3336"/>
              <a:ext cx="16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6896" name="Text Box 32"/>
          <p:cNvSpPr txBox="1">
            <a:spLocks noChangeArrowheads="1"/>
          </p:cNvSpPr>
          <p:nvPr/>
        </p:nvSpPr>
        <p:spPr bwMode="auto">
          <a:xfrm>
            <a:off x="595744" y="533400"/>
            <a:ext cx="7633855" cy="52322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Dòng điện trong kim loại  </a:t>
            </a:r>
            <a:endParaRPr lang="en-US" sz="28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897" name="Oval 33"/>
          <p:cNvSpPr>
            <a:spLocks noChangeArrowheads="1"/>
          </p:cNvSpPr>
          <p:nvPr/>
        </p:nvSpPr>
        <p:spPr bwMode="auto">
          <a:xfrm>
            <a:off x="4038600" y="1524000"/>
            <a:ext cx="1143000" cy="11430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98" name="AutoShape 34"/>
          <p:cNvSpPr>
            <a:spLocks noChangeArrowheads="1"/>
          </p:cNvSpPr>
          <p:nvPr/>
        </p:nvSpPr>
        <p:spPr bwMode="auto">
          <a:xfrm>
            <a:off x="4038600" y="1524000"/>
            <a:ext cx="1143000" cy="1143000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99" name="Freeform 35"/>
          <p:cNvSpPr>
            <a:spLocks/>
          </p:cNvSpPr>
          <p:nvPr/>
        </p:nvSpPr>
        <p:spPr bwMode="auto">
          <a:xfrm rot="-2208708">
            <a:off x="6088063" y="4332288"/>
            <a:ext cx="1987550" cy="528637"/>
          </a:xfrm>
          <a:custGeom>
            <a:avLst/>
            <a:gdLst>
              <a:gd name="T0" fmla="*/ 0 w 672"/>
              <a:gd name="T1" fmla="*/ 480 h 480"/>
              <a:gd name="T2" fmla="*/ 432 w 672"/>
              <a:gd name="T3" fmla="*/ 336 h 480"/>
              <a:gd name="T4" fmla="*/ 672 w 672"/>
              <a:gd name="T5" fmla="*/ 0 h 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72" h="480">
                <a:moveTo>
                  <a:pt x="0" y="480"/>
                </a:moveTo>
                <a:cubicBezTo>
                  <a:pt x="160" y="448"/>
                  <a:pt x="320" y="416"/>
                  <a:pt x="432" y="336"/>
                </a:cubicBezTo>
                <a:cubicBezTo>
                  <a:pt x="544" y="256"/>
                  <a:pt x="608" y="128"/>
                  <a:pt x="672" y="0"/>
                </a:cubicBezTo>
              </a:path>
            </a:pathLst>
          </a:custGeom>
          <a:noFill/>
          <a:ln w="76200" cmpd="sng">
            <a:solidFill>
              <a:schemeClr val="hlink"/>
            </a:solidFill>
            <a:round/>
            <a:headEnd type="arrow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900" name="Text Box 36"/>
          <p:cNvSpPr txBox="1">
            <a:spLocks noChangeArrowheads="1"/>
          </p:cNvSpPr>
          <p:nvPr/>
        </p:nvSpPr>
        <p:spPr bwMode="auto">
          <a:xfrm>
            <a:off x="762000" y="5715000"/>
            <a:ext cx="7696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Chiều dịch chuyển của các Electron như mũi tên .</a:t>
            </a:r>
          </a:p>
        </p:txBody>
      </p:sp>
    </p:spTree>
    <p:extLst>
      <p:ext uri="{BB962C8B-B14F-4D97-AF65-F5344CB8AC3E}">
        <p14:creationId xmlns="" xmlns:p14="http://schemas.microsoft.com/office/powerpoint/2010/main" val="3513412708"/>
      </p:ext>
    </p:extLst>
  </p:cSld>
  <p:clrMapOvr>
    <a:masterClrMapping/>
  </p:clrMapOvr>
  <p:transition advTm="4968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98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0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"/>
                                        <p:tgtEl>
                                          <p:spTgt spid="368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2.54218E-8 C 0.01371 -0.00532 0.04895 -0.01803 0.06736 -0.02034 C 0.08576 -0.02265 0.09444 -0.01548 0.11076 -0.01456 C 0.12708 -0.01364 0.14843 -0.0141 0.1651 -0.01456 C 0.18177 -0.01502 0.19982 -0.01826 0.21076 -0.01733 C 0.2217 -0.01641 0.2217 -0.01387 0.23038 -0.00855 C 0.23906 -0.00324 0.25329 0.00971 0.26302 0.01456 C 0.27274 0.01941 0.28107 0.01548 0.28906 0.02034 C 0.29704 0.02519 0.30416 0.03582 0.31076 0.04345 C 0.31736 0.05107 0.31961 0.05593 0.32829 0.06679 C 0.33697 0.07742 0.35729 0.09429 0.36302 0.10723 C 0.36875 0.12018 0.36302 0.12896 0.36302 0.1449 C 0.36302 0.16085 0.3651 0.18512 0.36302 0.20291 C 0.36093 0.22071 0.35503 0.23804 0.35 0.25214 C 0.34496 0.26624 0.34027 0.27825 0.33263 0.28703 C 0.325 0.29559 0.31232 0.29697 0.30416 0.30437 C 0.29635 0.31153 0.29375 0.32193 0.28472 0.33048 C 0.27569 0.33903 0.26371 0.35013 0.25 0.35637 C 0.23628 0.36261 0.21979 0.36607 0.20208 0.36792 C 0.18437 0.36977 0.16614 0.36792 0.1434 0.36792 C 0.12066 0.36792 0.08645 0.36931 0.0651 0.36792 C 0.04375 0.36654 0.03072 0.36214 0.0151 0.35937 C -0.00053 0.3566 -0.01563 0.35891 -0.0283 0.35059 C -0.04098 0.34227 -0.05157 0.31985 -0.06094 0.31015 C -0.07032 0.30044 -0.07448 0.30391 -0.0849 0.29281 C -0.09532 0.28172 -0.11598 0.26485 -0.12396 0.24359 C -0.13195 0.22186 -0.1323 0.18789 -0.13264 0.16524 C -0.13299 0.14259 -0.13455 0.12549 -0.12622 0.10723 C -0.11789 0.08898 -0.09532 0.06679 -0.08264 0.055 C -0.06997 0.04345 -0.06129 0.04483 -0.05 0.03767 C -0.03872 0.03051 -0.02327 0.01733 -0.01528 0.01156 C -0.0073 0.00578 -0.01372 0.00532 4.72222E-6 -2.54218E-8 Z " pathEditMode="fixed" rAng="0" ptsTypes="aaaaaaaaaaaaaaaaaaaaaaaaaaaaaaaa">
                                      <p:cBhvr>
                                        <p:cTn id="14" dur="5000" fill="hold"/>
                                        <p:tgtEl>
                                          <p:spTgt spid="368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01" y="17356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3.38341E-6 C 0.01441 0.00717 0.04063 0.01965 0.0566 0.03167 C 0.07257 0.04368 0.08525 0.0594 0.09566 0.07257 C 0.10608 0.08551 0.11302 0.09753 0.11962 0.11001 C 0.12622 0.12249 0.13177 0.13428 0.13472 0.14768 C 0.13768 0.16108 0.13837 0.17657 0.13698 0.19113 C 0.13559 0.20569 0.13368 0.21956 0.12604 0.23481 C 0.11841 0.24983 0.1033 0.26462 0.09132 0.28103 C 0.07934 0.29744 0.07031 0.32124 0.05434 0.33326 C 0.03837 0.34528 0.02205 0.34574 -0.00434 0.35337 C -0.03073 0.36099 -0.06701 0.37717 -0.10434 0.37948 C -0.14166 0.38179 -0.19791 0.37717 -0.2283 0.36793 C -0.25868 0.35868 -0.26823 0.34089 -0.28698 0.32448 C -0.30573 0.30807 -0.32795 0.29166 -0.34132 0.26947 C -0.35469 0.24729 -0.36267 0.21516 -0.36736 0.19113 C -0.37205 0.16709 -0.3743 0.14375 -0.36962 0.12457 C -0.36493 0.10539 -0.35069 0.0899 -0.33906 0.07534 C -0.32743 0.06055 -0.31059 0.04576 -0.3 0.03744 C -0.28941 0.02912 -0.28437 0.03074 -0.27604 0.02589 C -0.26771 0.02103 -0.26198 0.01341 -0.25 0.00855 C -0.23802 0.0037 -0.21805 0.00139 -0.20434 -0.003 C -0.19062 -0.00739 -0.18663 -0.01479 -0.16736 -0.01756 C -0.14809 -0.02033 -0.1118 -0.02126 -0.08906 -0.02033 C -0.06632 -0.01941 -0.046 -0.01617 -0.03038 -0.01178 C -0.01475 -0.00739 -0.01441 -0.00716 -2.22222E-6 -3.38341E-6 Z " pathEditMode="fixed" rAng="0" ptsTypes="aaaaaaaaaaaaaaaaaaaaaaaaa">
                                      <p:cBhvr>
                                        <p:cTn id="16" dur="5000" fill="hold"/>
                                        <p:tgtEl>
                                          <p:spTgt spid="368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06" y="18026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8.68962E-7 C 0.00208 0.02981 -0.00799 0.06564 -0.01736 0.0899 C -0.02674 0.11394 -0.04063 0.12595 -0.0566 0.1449 C -0.07257 0.16386 -0.08733 0.19228 -0.11302 0.20291 C -0.13872 0.21354 -0.17761 0.2073 -0.21094 0.20869 C -0.24427 0.21008 -0.28733 0.21239 -0.31302 0.21146 C -0.33872 0.21054 -0.34531 0.21008 -0.36528 0.20291 C -0.38524 0.19575 -0.41354 0.18442 -0.43264 0.16802 C -0.45174 0.15161 -0.46806 0.12665 -0.48038 0.10446 C -0.49271 0.08227 -0.50261 0.05685 -0.5066 0.03467 C -0.51059 0.01248 -0.51129 -0.00878 -0.50434 -0.02889 C -0.4974 -0.04899 -0.48663 -0.06748 -0.46528 -0.08666 C -0.44393 -0.10608 -0.40209 -0.13473 -0.37604 -0.1449 C -0.35 -0.15507 -0.33663 -0.1449 -0.30868 -0.14768 C -0.28073 -0.15045 -0.24132 -0.1627 -0.20868 -0.16224 C -0.17604 -0.16177 -0.14271 -0.15692 -0.11302 -0.1449 C -0.08334 -0.13289 -0.04879 -0.11486 -0.03038 -0.08967 C -0.01198 -0.06471 -0.00209 -0.02981 1.94444E-6 -8.68962E-7 Z " pathEditMode="fixed" rAng="0" ptsTypes="aaaaaaaaaaaaaaaaaa">
                                      <p:cBhvr>
                                        <p:cTn id="18" dur="5000" fill="hold"/>
                                        <p:tgtEl>
                                          <p:spTgt spid="368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69" y="2542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529E-6 C -0.02031 0.01294 -0.03316 0.01248 -0.06302 0.01733 C -0.09305 0.02218 -0.14218 0.02888 -0.18055 0.02888 C -0.21892 0.02888 -0.26284 0.02704 -0.29357 0.01733 C -0.3243 0.00762 -0.34462 -0.00902 -0.36528 -0.02889 C -0.38593 -0.04877 -0.40642 -0.07465 -0.41736 -0.10146 C -0.4283 -0.12804 -0.43281 -0.16432 -0.43055 -0.18836 C -0.4283 -0.21239 -0.4243 -0.22395 -0.40434 -0.24613 C -0.38437 -0.26855 -0.34462 -0.3053 -0.31093 -0.3217 C -0.27725 -0.33811 -0.24062 -0.34204 -0.20225 -0.34482 C -0.16389 -0.34759 -0.11823 -0.34759 -0.08055 -0.33904 C -0.04288 -0.33049 -0.00295 -0.32217 0.02379 -0.29282 C 0.05052 -0.26323 0.07448 -0.20084 0.08038 -0.16224 C 0.08629 -0.12365 0.0717 -0.08736 0.05868 -0.06078 C 0.04566 -0.03421 0.02032 -0.01295 -2.5E-6 3.529E-6 Z " pathEditMode="fixed" rAng="0" ptsTypes="aaaaaaaaaaaaaaa">
                                      <p:cBhvr>
                                        <p:cTn id="20" dur="5000" fill="hold"/>
                                        <p:tgtEl>
                                          <p:spTgt spid="368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26" y="-15946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8.25052E-7 C -0.02535 -0.01294 -0.0592 -0.03305 -0.07622 -0.05223 C -0.09323 -0.07141 -0.09618 -0.09036 -0.10226 -0.11601 C -0.10834 -0.14144 -0.11962 -0.17772 -0.1132 -0.20568 C -0.10677 -0.23365 -0.08889 -0.26184 -0.0632 -0.28426 C -0.0375 -0.30645 0.01788 -0.32794 0.04114 -0.33903 C 0.06441 -0.35013 0.05903 -0.34897 0.07604 -0.35082 C 0.09305 -0.35267 0.11736 -0.35128 0.1434 -0.35082 C 0.16944 -0.35036 0.20781 -0.35267 0.23246 -0.34782 C 0.25712 -0.34296 0.2691 -0.33857 0.29114 -0.3217 C 0.31319 -0.30483 0.3467 -0.27294 0.3651 -0.24636 C 0.38351 -0.21978 0.40208 -0.19344 0.40208 -0.16247 C 0.40208 -0.1315 0.38142 -0.08643 0.3651 -0.06078 C 0.34878 -0.03513 0.32899 -0.02311 0.30434 -0.00878 C 0.27969 0.00555 0.25538 0.02011 0.21736 0.02588 C 0.17934 0.03166 0.11198 0.03028 0.07604 0.02588 C 0.0401 0.02149 0.02535 0.01294 1.94444E-6 -8.25052E-7 Z " pathEditMode="fixed" rAng="0" ptsTypes="aaaaaaaaaaaaaaaaa">
                                      <p:cBhvr>
                                        <p:cTn id="22" dur="5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15" y="-16062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11994E-7 C -0.01024 -0.01964 -0.02326 -0.04576 -0.0283 -0.06355 C -0.03333 -0.08135 -0.03194 -0.09244 -0.03055 -0.10723 C -0.02916 -0.12179 -0.02725 -0.13474 -0.01961 -0.15068 C -0.01198 -0.16663 -0.0026 -0.18881 0.01511 -0.20268 C 0.03282 -0.21655 0.06094 -0.22302 0.08698 -0.23457 C 0.11302 -0.24613 0.14202 -0.26623 0.1717 -0.27247 C 0.20139 -0.27871 0.23646 -0.27594 0.26511 -0.27247 C 0.29375 -0.26901 0.3191 -0.26254 0.34341 -0.25191 C 0.36771 -0.24128 0.39011 -0.22787 0.41077 -0.20846 C 0.43143 -0.18905 0.45539 -0.16108 0.46736 -0.13612 C 0.47934 -0.11116 0.48438 -0.08389 0.48264 -0.05778 C 0.48091 -0.03166 0.4717 -0.00185 0.45643 0.02034 C 0.44115 0.04252 0.41493 0.06286 0.39132 0.07557 C 0.36771 0.08805 0.35643 0.09106 0.31511 0.09591 C 0.27379 0.10076 0.18108 0.10585 0.14341 0.10446 C 0.10573 0.10307 0.10747 0.09522 0.08907 0.08713 C 0.07066 0.07904 0.0474 0.07026 0.03264 0.055 C 0.01789 0.03998 0.01025 0.01964 -3.33333E-6 -3.11994E-7 Z " pathEditMode="fixed" rAng="0" ptsTypes="aaaaaaaaaaaaaaaaaaa">
                                      <p:cBhvr>
                                        <p:cTn id="24" dur="50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552" y="-8643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4.14837E-6 C 0.00608 -0.01826 0.00764 -0.03074 0.01528 -0.04322 C 0.02292 -0.0557 0.02396 -0.06009 0.04566 -0.07511 C 0.06736 -0.09014 0.11927 -0.12318 0.14566 -0.13335 C 0.17205 -0.14352 0.179 -0.13613 0.20434 -0.13613 C 0.22969 -0.13613 0.26893 -0.13821 0.29792 -0.13335 C 0.32691 -0.1285 0.3507 -0.12272 0.3783 -0.10724 C 0.40591 -0.09152 0.44202 -0.07026 0.46302 -0.04045 C 0.48403 -0.01064 0.50834 0.03582 0.50434 0.07279 C 0.50035 0.10954 0.46546 0.15322 0.43907 0.1798 C 0.4125 0.20637 0.38264 0.22117 0.34566 0.23203 C 0.30868 0.24266 0.25764 0.24266 0.21736 0.24358 C 0.17709 0.24451 0.13941 0.25028 0.10434 0.2378 C 0.06927 0.22509 0.02761 0.19667 0.0066 0.16824 C -0.01441 0.13982 -0.02031 0.09567 -0.0217 0.06679 C -0.02309 0.03767 -0.00607 0.01825 -3.61111E-6 4.14837E-6 Z " pathEditMode="fixed" rAng="0" ptsTypes="aaaaaaaaaaaaaaaa">
                                      <p:cBhvr>
                                        <p:cTn id="26" dur="5000" fill="hold"/>
                                        <p:tgtEl>
                                          <p:spTgt spid="368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253" y="53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69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9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9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2" name="Text Box 10"/>
          <p:cNvSpPr txBox="1">
            <a:spLocks noChangeArrowheads="1"/>
          </p:cNvSpPr>
          <p:nvPr/>
        </p:nvSpPr>
        <p:spPr bwMode="auto">
          <a:xfrm>
            <a:off x="423141" y="1329898"/>
            <a:ext cx="8625465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2400" b="1">
                <a:solidFill>
                  <a:srgbClr val="0000FF"/>
                </a:solidFill>
                <a:latin typeface="Verdana" pitchFamily="34" charset="0"/>
              </a:rPr>
              <a:t>Các ………………….. trong kim loại </a:t>
            </a:r>
            <a:r>
              <a:rPr lang="en-US" sz="2400" b="1" smtClean="0">
                <a:solidFill>
                  <a:srgbClr val="0000FF"/>
                </a:solidFill>
                <a:latin typeface="Verdana" pitchFamily="34" charset="0"/>
              </a:rPr>
              <a:t>…………………</a:t>
            </a:r>
          </a:p>
          <a:p>
            <a:pPr algn="just">
              <a:lnSpc>
                <a:spcPct val="200000"/>
              </a:lnSpc>
            </a:pPr>
            <a:r>
              <a:rPr lang="en-US" sz="2400" b="1" smtClean="0">
                <a:solidFill>
                  <a:srgbClr val="0000FF"/>
                </a:solidFill>
                <a:latin typeface="Verdana" pitchFamily="34" charset="0"/>
              </a:rPr>
              <a:t> </a:t>
            </a:r>
            <a:r>
              <a:rPr lang="en-US" sz="2400" b="1">
                <a:solidFill>
                  <a:srgbClr val="0000FF"/>
                </a:solidFill>
                <a:latin typeface="Verdana" pitchFamily="34" charset="0"/>
              </a:rPr>
              <a:t>...................tạo thành dòng điện chạy qua nó</a:t>
            </a:r>
            <a:r>
              <a:rPr lang="en-US" sz="2400" b="1">
                <a:solidFill>
                  <a:schemeClr val="accent2"/>
                </a:solidFill>
                <a:latin typeface="Verdana" pitchFamily="34" charset="0"/>
              </a:rPr>
              <a:t>.</a:t>
            </a:r>
          </a:p>
        </p:txBody>
      </p:sp>
      <p:sp>
        <p:nvSpPr>
          <p:cNvPr id="23563" name="Text Box 11"/>
          <p:cNvSpPr txBox="1">
            <a:spLocks noChangeArrowheads="1"/>
          </p:cNvSpPr>
          <p:nvPr/>
        </p:nvSpPr>
        <p:spPr bwMode="auto">
          <a:xfrm>
            <a:off x="423141" y="559522"/>
            <a:ext cx="1857375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600" b="1" i="1" u="sng">
                <a:solidFill>
                  <a:srgbClr val="660033"/>
                </a:solidFill>
                <a:latin typeface="Verdana" pitchFamily="34" charset="0"/>
              </a:rPr>
              <a:t>Kết luận</a:t>
            </a:r>
            <a:r>
              <a:rPr lang="en-US" sz="2600" b="1" i="1">
                <a:solidFill>
                  <a:srgbClr val="660033"/>
                </a:solidFill>
                <a:latin typeface="Verdana" pitchFamily="34" charset="0"/>
              </a:rPr>
              <a:t>:</a:t>
            </a:r>
          </a:p>
        </p:txBody>
      </p:sp>
      <p:sp>
        <p:nvSpPr>
          <p:cNvPr id="23564" name="Rectangle 12"/>
          <p:cNvSpPr>
            <a:spLocks noChangeArrowheads="1"/>
          </p:cNvSpPr>
          <p:nvPr/>
        </p:nvSpPr>
        <p:spPr bwMode="auto">
          <a:xfrm>
            <a:off x="1066800" y="1376065"/>
            <a:ext cx="268677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Verdana" pitchFamily="34" charset="0"/>
              </a:rPr>
              <a:t>êlectrôn tự do</a:t>
            </a:r>
          </a:p>
        </p:txBody>
      </p:sp>
      <p:sp>
        <p:nvSpPr>
          <p:cNvPr id="23565" name="Rectangle 13"/>
          <p:cNvSpPr>
            <a:spLocks noChangeArrowheads="1"/>
          </p:cNvSpPr>
          <p:nvPr/>
        </p:nvSpPr>
        <p:spPr bwMode="auto">
          <a:xfrm>
            <a:off x="5943600" y="1447800"/>
            <a:ext cx="286096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Verdana" pitchFamily="34" charset="0"/>
              </a:rPr>
              <a:t>dịch chuyển</a:t>
            </a:r>
          </a:p>
        </p:txBody>
      </p:sp>
      <p:sp>
        <p:nvSpPr>
          <p:cNvPr id="23566" name="Text Box 14"/>
          <p:cNvSpPr txBox="1">
            <a:spLocks noChangeArrowheads="1"/>
          </p:cNvSpPr>
          <p:nvPr/>
        </p:nvSpPr>
        <p:spPr bwMode="auto">
          <a:xfrm>
            <a:off x="617971" y="2114728"/>
            <a:ext cx="2057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Verdana" pitchFamily="34" charset="0"/>
              </a:rPr>
              <a:t>có hướng</a:t>
            </a:r>
          </a:p>
        </p:txBody>
      </p:sp>
    </p:spTree>
    <p:extLst>
      <p:ext uri="{BB962C8B-B14F-4D97-AF65-F5344CB8AC3E}">
        <p14:creationId xmlns="" xmlns:p14="http://schemas.microsoft.com/office/powerpoint/2010/main" val="129449746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5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35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2" grpId="0"/>
      <p:bldP spid="23563" grpId="0"/>
      <p:bldP spid="23564" grpId="0"/>
      <p:bldP spid="23565" grpId="0"/>
      <p:bldP spid="2356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442" name="Group 18"/>
          <p:cNvGrpSpPr>
            <a:grpSpLocks/>
          </p:cNvGrpSpPr>
          <p:nvPr/>
        </p:nvGrpSpPr>
        <p:grpSpPr bwMode="auto">
          <a:xfrm>
            <a:off x="1219199" y="1304925"/>
            <a:ext cx="4391025" cy="2724150"/>
            <a:chOff x="702" y="582"/>
            <a:chExt cx="2766" cy="1716"/>
          </a:xfrm>
        </p:grpSpPr>
        <p:pic>
          <p:nvPicPr>
            <p:cNvPr id="103443" name="Picture 1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" y="582"/>
              <a:ext cx="2766" cy="125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444" name="Picture 20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1728"/>
              <a:ext cx="600" cy="57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3445" name="Picture 2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71800"/>
            <a:ext cx="2122488" cy="3352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446" name="Rectangle 22"/>
          <p:cNvSpPr>
            <a:spLocks noChangeArrowheads="1"/>
          </p:cNvSpPr>
          <p:nvPr/>
        </p:nvSpPr>
        <p:spPr bwMode="auto">
          <a:xfrm>
            <a:off x="5791200" y="381000"/>
            <a:ext cx="27432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400"/>
              <a:t>A. Thanh gỗ khô</a:t>
            </a:r>
          </a:p>
        </p:txBody>
      </p:sp>
      <p:sp>
        <p:nvSpPr>
          <p:cNvPr id="103447" name="Rectangle 23"/>
          <p:cNvSpPr>
            <a:spLocks noChangeArrowheads="1"/>
          </p:cNvSpPr>
          <p:nvPr/>
        </p:nvSpPr>
        <p:spPr bwMode="auto">
          <a:xfrm>
            <a:off x="5791200" y="2181225"/>
            <a:ext cx="2743200" cy="5429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400"/>
              <a:t>C. Đoạn dây nhựa</a:t>
            </a:r>
          </a:p>
        </p:txBody>
      </p:sp>
      <p:sp>
        <p:nvSpPr>
          <p:cNvPr id="103448" name="Rectangle 24"/>
          <p:cNvSpPr>
            <a:spLocks noChangeArrowheads="1"/>
          </p:cNvSpPr>
          <p:nvPr/>
        </p:nvSpPr>
        <p:spPr bwMode="auto">
          <a:xfrm>
            <a:off x="5791200" y="2943225"/>
            <a:ext cx="2743200" cy="5429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400"/>
              <a:t>D. Thanh thuỷ tinh</a:t>
            </a:r>
          </a:p>
        </p:txBody>
      </p:sp>
      <p:sp>
        <p:nvSpPr>
          <p:cNvPr id="103449" name="Rectangle 25"/>
          <p:cNvSpPr>
            <a:spLocks noChangeArrowheads="1"/>
          </p:cNvSpPr>
          <p:nvPr/>
        </p:nvSpPr>
        <p:spPr bwMode="auto">
          <a:xfrm>
            <a:off x="5800725" y="1304925"/>
            <a:ext cx="2743200" cy="604838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400"/>
              <a:t>B. Đoạn ruột bút chì</a:t>
            </a:r>
          </a:p>
        </p:txBody>
      </p:sp>
      <p:sp>
        <p:nvSpPr>
          <p:cNvPr id="103450" name="Rectangle 26"/>
          <p:cNvSpPr>
            <a:spLocks noChangeArrowheads="1"/>
          </p:cNvSpPr>
          <p:nvPr/>
        </p:nvSpPr>
        <p:spPr bwMode="auto">
          <a:xfrm>
            <a:off x="5791200" y="1295400"/>
            <a:ext cx="2743200" cy="604838"/>
          </a:xfrm>
          <a:prstGeom prst="rect">
            <a:avLst/>
          </a:prstGeom>
          <a:solidFill>
            <a:schemeClr val="hlink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400">
                <a:solidFill>
                  <a:srgbClr val="0000FF"/>
                </a:solidFill>
              </a:rPr>
              <a:t>B. Đoạn ruột bút chì</a:t>
            </a:r>
          </a:p>
        </p:txBody>
      </p:sp>
      <p:sp>
        <p:nvSpPr>
          <p:cNvPr id="11" name="Text Box 10">
            <a:hlinkClick r:id="rId6" action="ppaction://hlinkfile"/>
          </p:cNvPr>
          <p:cNvSpPr txBox="1">
            <a:spLocks noChangeArrowheads="1"/>
          </p:cNvSpPr>
          <p:nvPr/>
        </p:nvSpPr>
        <p:spPr bwMode="auto">
          <a:xfrm>
            <a:off x="304800" y="381001"/>
            <a:ext cx="5688806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sz="2600" b="1">
                <a:solidFill>
                  <a:srgbClr val="FF0000"/>
                </a:solidFill>
                <a:latin typeface="Verdana" pitchFamily="34" charset="0"/>
              </a:rPr>
              <a:t>III. </a:t>
            </a:r>
            <a:r>
              <a:rPr lang="en-US" sz="2600" b="1" u="sng">
                <a:solidFill>
                  <a:srgbClr val="FF0000"/>
                </a:solidFill>
                <a:latin typeface="Verdana" pitchFamily="34" charset="0"/>
              </a:rPr>
              <a:t>Vận dụng</a:t>
            </a:r>
            <a:r>
              <a:rPr lang="en-US" sz="2600" b="1">
                <a:solidFill>
                  <a:srgbClr val="FF0000"/>
                </a:solidFill>
                <a:latin typeface="Verdana" pitchFamily="34" charset="0"/>
              </a:rPr>
              <a:t>:</a:t>
            </a: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1909384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3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03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03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03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03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3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3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46" grpId="0" animBg="1"/>
      <p:bldP spid="103447" grpId="0" animBg="1"/>
      <p:bldP spid="103448" grpId="0" animBg="1"/>
      <p:bldP spid="103449" grpId="0" animBg="1"/>
      <p:bldP spid="10345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66" name="Picture 1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81200"/>
            <a:ext cx="2025650" cy="3200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467" name="Rectangle 19"/>
          <p:cNvSpPr>
            <a:spLocks noChangeArrowheads="1"/>
          </p:cNvSpPr>
          <p:nvPr/>
        </p:nvSpPr>
        <p:spPr bwMode="auto">
          <a:xfrm>
            <a:off x="5791200" y="381000"/>
            <a:ext cx="27432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400"/>
              <a:t>A. SỨ</a:t>
            </a:r>
          </a:p>
        </p:txBody>
      </p:sp>
      <p:sp>
        <p:nvSpPr>
          <p:cNvPr id="104468" name="Rectangle 20"/>
          <p:cNvSpPr>
            <a:spLocks noChangeArrowheads="1"/>
          </p:cNvSpPr>
          <p:nvPr/>
        </p:nvSpPr>
        <p:spPr bwMode="auto">
          <a:xfrm>
            <a:off x="5791200" y="2181225"/>
            <a:ext cx="2743200" cy="5429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400"/>
              <a:t>C. NHỰA</a:t>
            </a:r>
          </a:p>
        </p:txBody>
      </p:sp>
      <p:sp>
        <p:nvSpPr>
          <p:cNvPr id="104469" name="Rectangle 21"/>
          <p:cNvSpPr>
            <a:spLocks noChangeArrowheads="1"/>
          </p:cNvSpPr>
          <p:nvPr/>
        </p:nvSpPr>
        <p:spPr bwMode="auto">
          <a:xfrm>
            <a:off x="5791200" y="2943225"/>
            <a:ext cx="2743200" cy="5429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400"/>
              <a:t>D. CAO SU</a:t>
            </a:r>
          </a:p>
        </p:txBody>
      </p:sp>
      <p:sp>
        <p:nvSpPr>
          <p:cNvPr id="104470" name="Rectangle 22"/>
          <p:cNvSpPr>
            <a:spLocks noChangeArrowheads="1"/>
          </p:cNvSpPr>
          <p:nvPr/>
        </p:nvSpPr>
        <p:spPr bwMode="auto">
          <a:xfrm>
            <a:off x="5800725" y="1304925"/>
            <a:ext cx="2743200" cy="604838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400"/>
              <a:t>B. THỦY TINH</a:t>
            </a:r>
          </a:p>
        </p:txBody>
      </p:sp>
      <p:sp>
        <p:nvSpPr>
          <p:cNvPr id="104471" name="AutoShape 23"/>
          <p:cNvSpPr>
            <a:spLocks noChangeArrowheads="1"/>
          </p:cNvSpPr>
          <p:nvPr/>
        </p:nvSpPr>
        <p:spPr bwMode="auto">
          <a:xfrm>
            <a:off x="304800" y="204788"/>
            <a:ext cx="5400675" cy="1981200"/>
          </a:xfrm>
          <a:prstGeom prst="wedgeEllipseCallout">
            <a:avLst>
              <a:gd name="adj1" fmla="val -16639"/>
              <a:gd name="adj2" fmla="val 71634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b="1">
                <a:solidFill>
                  <a:srgbClr val="0000FF"/>
                </a:solidFill>
              </a:rPr>
              <a:t>ĐỐ CÁC BẠN : TRONG CÁC DỤNG CỤ VÀ CÁC THIẾT BỊ ĐIỆN THƯỜNG DÙNG ,VẬT LIỆU CÁCH ĐIỆN ĐƯỢC SỬ DỤNG NHIỀU NHẤT LÀ GÌ ?</a:t>
            </a:r>
            <a:r>
              <a:rPr lang="en-US" b="1">
                <a:solidFill>
                  <a:srgbClr val="FF6600"/>
                </a:solidFill>
              </a:rPr>
              <a:t> </a:t>
            </a:r>
          </a:p>
          <a:p>
            <a:pPr algn="ctr"/>
            <a:endParaRPr lang="en-US" b="1">
              <a:solidFill>
                <a:srgbClr val="FF6600"/>
              </a:solidFill>
            </a:endParaRPr>
          </a:p>
        </p:txBody>
      </p:sp>
      <p:sp>
        <p:nvSpPr>
          <p:cNvPr id="104472" name="Rectangle 24"/>
          <p:cNvSpPr>
            <a:spLocks noChangeArrowheads="1"/>
          </p:cNvSpPr>
          <p:nvPr/>
        </p:nvSpPr>
        <p:spPr bwMode="auto">
          <a:xfrm>
            <a:off x="5791200" y="2176463"/>
            <a:ext cx="2743200" cy="542925"/>
          </a:xfrm>
          <a:prstGeom prst="rect">
            <a:avLst/>
          </a:prstGeom>
          <a:solidFill>
            <a:srgbClr val="FF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400"/>
              <a:t>C. NHỰA</a:t>
            </a: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3208846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4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04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04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04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04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4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4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67" grpId="0" animBg="1"/>
      <p:bldP spid="104468" grpId="0" animBg="1"/>
      <p:bldP spid="104469" grpId="0" animBg="1"/>
      <p:bldP spid="104470" grpId="0" animBg="1"/>
      <p:bldP spid="104471" grpId="0" animBg="1"/>
      <p:bldP spid="10447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90" name="Picture 1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2743200"/>
            <a:ext cx="2122487" cy="3352800"/>
          </a:xfrm>
          <a:prstGeom prst="rect">
            <a:avLst/>
          </a:prstGeom>
          <a:solidFill>
            <a:srgbClr val="FF66FF"/>
          </a:solidFill>
        </p:spPr>
      </p:pic>
      <p:sp>
        <p:nvSpPr>
          <p:cNvPr id="105491" name="Rectangle 19"/>
          <p:cNvSpPr>
            <a:spLocks noChangeArrowheads="1"/>
          </p:cNvSpPr>
          <p:nvPr/>
        </p:nvSpPr>
        <p:spPr bwMode="auto">
          <a:xfrm>
            <a:off x="5791200" y="381000"/>
            <a:ext cx="27432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400">
                <a:latin typeface="Times New Roman" pitchFamily="18" charset="0"/>
              </a:rPr>
              <a:t>A.Một đoạn dây thép</a:t>
            </a:r>
          </a:p>
        </p:txBody>
      </p:sp>
      <p:sp>
        <p:nvSpPr>
          <p:cNvPr id="105492" name="Rectangle 20"/>
          <p:cNvSpPr>
            <a:spLocks noChangeArrowheads="1"/>
          </p:cNvSpPr>
          <p:nvPr/>
        </p:nvSpPr>
        <p:spPr bwMode="auto">
          <a:xfrm>
            <a:off x="5791200" y="2181225"/>
            <a:ext cx="2743200" cy="5429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400">
                <a:latin typeface="Times New Roman" pitchFamily="18" charset="0"/>
              </a:rPr>
              <a:t>C.Một đoạn dây nhựa</a:t>
            </a:r>
          </a:p>
        </p:txBody>
      </p:sp>
      <p:sp>
        <p:nvSpPr>
          <p:cNvPr id="105493" name="Rectangle 21"/>
          <p:cNvSpPr>
            <a:spLocks noChangeArrowheads="1"/>
          </p:cNvSpPr>
          <p:nvPr/>
        </p:nvSpPr>
        <p:spPr bwMode="auto">
          <a:xfrm>
            <a:off x="5791200" y="2943225"/>
            <a:ext cx="2743200" cy="5429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300">
                <a:latin typeface="Times New Roman" pitchFamily="18" charset="0"/>
              </a:rPr>
              <a:t>D.Một đoạn dây nhôm</a:t>
            </a:r>
          </a:p>
        </p:txBody>
      </p:sp>
      <p:sp>
        <p:nvSpPr>
          <p:cNvPr id="105494" name="Rectangle 22"/>
          <p:cNvSpPr>
            <a:spLocks noChangeArrowheads="1"/>
          </p:cNvSpPr>
          <p:nvPr/>
        </p:nvSpPr>
        <p:spPr bwMode="auto">
          <a:xfrm>
            <a:off x="5800725" y="1304925"/>
            <a:ext cx="2743200" cy="604838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400">
                <a:latin typeface="Times New Roman" pitchFamily="18" charset="0"/>
              </a:rPr>
              <a:t>B.Một đoạn dây đồng</a:t>
            </a:r>
          </a:p>
        </p:txBody>
      </p:sp>
      <p:sp>
        <p:nvSpPr>
          <p:cNvPr id="105495" name="AutoShape 23"/>
          <p:cNvSpPr>
            <a:spLocks noChangeArrowheads="1"/>
          </p:cNvSpPr>
          <p:nvPr/>
        </p:nvSpPr>
        <p:spPr bwMode="auto">
          <a:xfrm>
            <a:off x="1066800" y="609600"/>
            <a:ext cx="4114800" cy="1447800"/>
          </a:xfrm>
          <a:prstGeom prst="wedgeRectCallout">
            <a:avLst>
              <a:gd name="adj1" fmla="val -30245"/>
              <a:gd name="adj2" fmla="val 143204"/>
            </a:avLst>
          </a:prstGeom>
          <a:solidFill>
            <a:srgbClr val="FF99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2000" b="1">
                <a:solidFill>
                  <a:srgbClr val="0000FF"/>
                </a:solidFill>
                <a:latin typeface="Times New Roman" pitchFamily="18" charset="0"/>
              </a:rPr>
              <a:t>ĐỐ CÁC BẠN : TRONG CÁC VẬT SAU, VẬT NÀO KHÔNG CÓ CÁC ÊLECTRÔN TỰ DO?</a:t>
            </a:r>
          </a:p>
        </p:txBody>
      </p:sp>
      <p:sp>
        <p:nvSpPr>
          <p:cNvPr id="105496" name="Rectangle 24"/>
          <p:cNvSpPr>
            <a:spLocks noChangeArrowheads="1"/>
          </p:cNvSpPr>
          <p:nvPr/>
        </p:nvSpPr>
        <p:spPr bwMode="auto">
          <a:xfrm>
            <a:off x="5791200" y="2181225"/>
            <a:ext cx="2743200" cy="542925"/>
          </a:xfrm>
          <a:prstGeom prst="rect">
            <a:avLst/>
          </a:prstGeom>
          <a:solidFill>
            <a:srgbClr val="FF99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400">
                <a:latin typeface="Times New Roman" pitchFamily="18" charset="0"/>
              </a:rPr>
              <a:t>C.Một đoạn dây nhựa</a:t>
            </a: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1082799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5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05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05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05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05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5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5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91" grpId="0" animBg="1"/>
      <p:bldP spid="105492" grpId="0" animBg="1"/>
      <p:bldP spid="105493" grpId="0" animBg="1"/>
      <p:bldP spid="105494" grpId="0" animBg="1"/>
      <p:bldP spid="105495" grpId="0" animBg="1"/>
      <p:bldP spid="10549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SZ16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594" t="2061" r="10156" b="5154"/>
          <a:stretch>
            <a:fillRect/>
          </a:stretch>
        </p:blipFill>
        <p:spPr bwMode="auto">
          <a:xfrm>
            <a:off x="0" y="42863"/>
            <a:ext cx="9144000" cy="6815137"/>
          </a:xfrm>
          <a:prstGeom prst="rect">
            <a:avLst/>
          </a:prstGeom>
          <a:solidFill>
            <a:srgbClr val="FF006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143000" y="1981200"/>
            <a:ext cx="525780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FF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Củng</a:t>
            </a:r>
            <a:r>
              <a:rPr lang="en-US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FF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54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FF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cố</a:t>
            </a:r>
            <a:endParaRPr lang="en-US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FFFF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34820" name="Picture 5" descr="0036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038600"/>
            <a:ext cx="21336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02697715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0" y="76200"/>
            <a:ext cx="9144000" cy="701675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 b="1" i="1">
                <a:latin typeface="Verdana" pitchFamily="34" charset="0"/>
              </a:rPr>
              <a:t>    </a:t>
            </a:r>
            <a:r>
              <a:rPr lang="en-US" sz="1400" b="1" i="1" u="sng">
                <a:latin typeface="Verdana" pitchFamily="34" charset="0"/>
              </a:rPr>
              <a:t>TIẾT 22</a:t>
            </a:r>
            <a:r>
              <a:rPr lang="en-US" sz="1400" b="1" i="1">
                <a:latin typeface="Verdana" pitchFamily="34" charset="0"/>
              </a:rPr>
              <a:t>:</a:t>
            </a:r>
            <a:r>
              <a:rPr lang="en-US" sz="2000" b="1">
                <a:solidFill>
                  <a:srgbClr val="D60093"/>
                </a:solidFill>
                <a:latin typeface="Verdana" pitchFamily="34" charset="0"/>
              </a:rPr>
              <a:t> </a:t>
            </a:r>
            <a:r>
              <a:rPr lang="en-US" sz="2000" b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BÀI 20</a:t>
            </a:r>
            <a:r>
              <a:rPr lang="en-US" sz="2000"/>
              <a:t>  :</a:t>
            </a:r>
            <a:r>
              <a:rPr lang="en-US" sz="2000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CHẤT DẪN ĐIỆN VÀ CHẤT CÁCH ĐIỆN</a:t>
            </a:r>
          </a:p>
          <a:p>
            <a:pPr algn="ctr"/>
            <a:r>
              <a:rPr lang="en-US" sz="2000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            DÒNG ĐIỆN TRONG KIM LOẠI</a:t>
            </a: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146050" y="909638"/>
            <a:ext cx="5262563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600" b="1">
                <a:solidFill>
                  <a:srgbClr val="FF3300"/>
                </a:solidFill>
                <a:latin typeface="Verdana" pitchFamily="34" charset="0"/>
              </a:rPr>
              <a:t>I. </a:t>
            </a:r>
            <a:r>
              <a:rPr lang="en-US" sz="2000" b="1" u="sng">
                <a:solidFill>
                  <a:srgbClr val="FF3300"/>
                </a:solidFill>
                <a:latin typeface="Verdana" pitchFamily="34" charset="0"/>
              </a:rPr>
              <a:t>Chất dẫn điện và chất cách điện</a:t>
            </a:r>
            <a:r>
              <a:rPr lang="en-US" sz="2600" b="1">
                <a:solidFill>
                  <a:srgbClr val="FF3300"/>
                </a:solidFill>
                <a:latin typeface="Verdana" pitchFamily="34" charset="0"/>
              </a:rPr>
              <a:t>:</a:t>
            </a: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238125" y="1452563"/>
            <a:ext cx="9372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0000FF"/>
                </a:solidFill>
                <a:latin typeface="Verdana" pitchFamily="34" charset="0"/>
              </a:rPr>
              <a:t>   Chất dẫn điện là chất </a:t>
            </a:r>
            <a:r>
              <a:rPr lang="en-US" sz="2000" b="1">
                <a:solidFill>
                  <a:srgbClr val="FF9999"/>
                </a:solidFill>
                <a:latin typeface="Verdana" pitchFamily="34" charset="0"/>
              </a:rPr>
              <a:t>cho</a:t>
            </a:r>
            <a:r>
              <a:rPr lang="en-US" sz="2000" b="1">
                <a:solidFill>
                  <a:srgbClr val="0000FF"/>
                </a:solidFill>
                <a:latin typeface="Verdana" pitchFamily="34" charset="0"/>
              </a:rPr>
              <a:t> dòng điện đi qua. </a:t>
            </a:r>
          </a:p>
          <a:p>
            <a:r>
              <a:rPr lang="en-US" sz="2000" b="1">
                <a:solidFill>
                  <a:srgbClr val="0000FF"/>
                </a:solidFill>
                <a:latin typeface="Verdana" pitchFamily="34" charset="0"/>
              </a:rPr>
              <a:t>   Chất cách điện là chất </a:t>
            </a:r>
            <a:r>
              <a:rPr lang="en-US" sz="2000" b="1">
                <a:solidFill>
                  <a:srgbClr val="FF9999"/>
                </a:solidFill>
                <a:latin typeface="Verdana" pitchFamily="34" charset="0"/>
              </a:rPr>
              <a:t>không cho</a:t>
            </a:r>
            <a:r>
              <a:rPr lang="en-US" sz="2000" b="1">
                <a:solidFill>
                  <a:srgbClr val="0000FF"/>
                </a:solidFill>
                <a:latin typeface="Verdana" pitchFamily="34" charset="0"/>
              </a:rPr>
              <a:t> dòng điện đi qua.</a:t>
            </a: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95250" y="1400175"/>
            <a:ext cx="533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3300"/>
                </a:solidFill>
                <a:latin typeface="Verdana" pitchFamily="34" charset="0"/>
                <a:sym typeface="Wingdings" pitchFamily="2" charset="2"/>
              </a:rPr>
              <a:t></a:t>
            </a: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104775" y="1743075"/>
            <a:ext cx="533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3300"/>
                </a:solidFill>
                <a:latin typeface="Verdana" pitchFamily="34" charset="0"/>
                <a:sym typeface="Wingdings" pitchFamily="2" charset="2"/>
              </a:rPr>
              <a:t></a:t>
            </a:r>
          </a:p>
        </p:txBody>
      </p:sp>
      <p:pic>
        <p:nvPicPr>
          <p:cNvPr id="2058" name="Picture 10" descr="C:\Users\tt\Downloads\the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881130"/>
            <a:ext cx="2238375" cy="2038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C:\Users\tt\Downloads\cach dien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505075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C:\Users\tt\Downloads\cach die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683020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 descr="C:\Users\tt\Downloads\lox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5213640"/>
            <a:ext cx="3200400" cy="14287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tt\Downloads\nilong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2412856"/>
            <a:ext cx="2405855" cy="2143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4052163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9" presetClass="entr" presetSubtype="1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9" presetClass="entr" presetSubtype="1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5123" grpId="0"/>
      <p:bldP spid="5126" grpId="0"/>
      <p:bldP spid="512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81001"/>
            <a:ext cx="7620000" cy="533399"/>
          </a:xfrm>
        </p:spPr>
        <p:txBody>
          <a:bodyPr>
            <a:noAutofit/>
          </a:bodyPr>
          <a:lstStyle/>
          <a:p>
            <a:r>
              <a:rPr lang="en-US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 ảnh chỉ mang tính chất minh họa</a:t>
            </a:r>
            <a:endParaRPr lang="en-US" sz="32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C:\Users\tt\Downloads\cuu nguo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27" y="902277"/>
            <a:ext cx="4031400" cy="252672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tt\Downloads\dan die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306" y="4267200"/>
            <a:ext cx="4024110" cy="21973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tt\Downloads\Hinh anh dep tia chop (1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0707" y="902277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tt\Downloads\di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038600"/>
            <a:ext cx="3511615" cy="25177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950291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81000"/>
            <a:ext cx="8229600" cy="4525963"/>
          </a:xfrm>
        </p:spPr>
        <p:txBody>
          <a:bodyPr/>
          <a:lstStyle/>
          <a:p>
            <a:pPr>
              <a:buFontTx/>
              <a:buNone/>
            </a:pPr>
            <a:r>
              <a:rPr lang="en-US"/>
              <a:t>                  </a:t>
            </a:r>
            <a:r>
              <a:rPr lang="en-US" b="1">
                <a:solidFill>
                  <a:srgbClr val="990000"/>
                </a:solidFill>
                <a:latin typeface="Times New Roman" pitchFamily="18" charset="0"/>
              </a:rPr>
              <a:t>TỔNG KẾT BÀI HỌC:</a:t>
            </a:r>
          </a:p>
          <a:p>
            <a:r>
              <a:rPr lang="en-US" b="1">
                <a:solidFill>
                  <a:srgbClr val="0000CC"/>
                </a:solidFill>
                <a:latin typeface="Times New Roman" pitchFamily="18" charset="0"/>
              </a:rPr>
              <a:t>Chất dẫn điện : chất dẫn điện là chất </a:t>
            </a:r>
            <a:r>
              <a:rPr lang="en-US" b="1">
                <a:solidFill>
                  <a:srgbClr val="CC3300"/>
                </a:solidFill>
                <a:latin typeface="Times New Roman" pitchFamily="18" charset="0"/>
              </a:rPr>
              <a:t>cho </a:t>
            </a:r>
            <a:r>
              <a:rPr lang="en-US" b="1">
                <a:solidFill>
                  <a:srgbClr val="0000FF"/>
                </a:solidFill>
                <a:latin typeface="Times New Roman" pitchFamily="18" charset="0"/>
              </a:rPr>
              <a:t>dòng điện đi qua.</a:t>
            </a:r>
          </a:p>
          <a:p>
            <a:r>
              <a:rPr lang="en-US" b="1">
                <a:solidFill>
                  <a:srgbClr val="0000FF"/>
                </a:solidFill>
                <a:latin typeface="Times New Roman" pitchFamily="18" charset="0"/>
              </a:rPr>
              <a:t>Chất cách điện : Chất cách điện là chất </a:t>
            </a:r>
            <a:r>
              <a:rPr lang="en-US" b="1">
                <a:solidFill>
                  <a:srgbClr val="FF9966"/>
                </a:solidFill>
                <a:latin typeface="Times New Roman" pitchFamily="18" charset="0"/>
              </a:rPr>
              <a:t>không cho</a:t>
            </a:r>
            <a:r>
              <a:rPr lang="en-US" b="1">
                <a:solidFill>
                  <a:srgbClr val="0000FF"/>
                </a:solidFill>
                <a:latin typeface="Times New Roman" pitchFamily="18" charset="0"/>
              </a:rPr>
              <a:t> dòng đi qua.</a:t>
            </a:r>
          </a:p>
          <a:p>
            <a:r>
              <a:rPr lang="en-US" b="1">
                <a:solidFill>
                  <a:srgbClr val="663300"/>
                </a:solidFill>
                <a:latin typeface="Times New Roman" pitchFamily="18" charset="0"/>
              </a:rPr>
              <a:t>Bản chất dòng điện trong kim loại: Dòng điện trong kim loại là dòng </a:t>
            </a:r>
            <a:r>
              <a:rPr lang="en-US" b="1">
                <a:solidFill>
                  <a:srgbClr val="FF00FF"/>
                </a:solidFill>
                <a:latin typeface="Times New Roman" pitchFamily="18" charset="0"/>
              </a:rPr>
              <a:t>các êlectron tự do dịch chuyển có hướng</a:t>
            </a:r>
            <a:r>
              <a:rPr lang="en-US" b="1">
                <a:solidFill>
                  <a:srgbClr val="663300"/>
                </a:solidFill>
                <a:latin typeface="Times New Roman" pitchFamily="18" charset="0"/>
              </a:rPr>
              <a:t>.</a:t>
            </a:r>
          </a:p>
          <a:p>
            <a:endParaRPr lang="en-US" b="1">
              <a:solidFill>
                <a:srgbClr val="6633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37967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81000"/>
            <a:ext cx="8229600" cy="4525963"/>
          </a:xfrm>
        </p:spPr>
        <p:txBody>
          <a:bodyPr/>
          <a:lstStyle/>
          <a:p>
            <a:pPr>
              <a:buFontTx/>
              <a:buNone/>
            </a:pPr>
            <a:r>
              <a:rPr lang="en-US"/>
              <a:t>                  </a:t>
            </a:r>
            <a:r>
              <a:rPr lang="en-US" b="1">
                <a:solidFill>
                  <a:srgbClr val="990000"/>
                </a:solidFill>
                <a:latin typeface="Times New Roman" pitchFamily="18" charset="0"/>
              </a:rPr>
              <a:t>TỔNG KẾT BÀI HỌC:</a:t>
            </a:r>
          </a:p>
          <a:p>
            <a:r>
              <a:rPr lang="en-US" b="1">
                <a:solidFill>
                  <a:srgbClr val="0000CC"/>
                </a:solidFill>
                <a:latin typeface="Times New Roman" pitchFamily="18" charset="0"/>
              </a:rPr>
              <a:t>Chất dẫn điện : chất dẫn điện là chất </a:t>
            </a:r>
            <a:r>
              <a:rPr lang="en-US" b="1">
                <a:solidFill>
                  <a:srgbClr val="CC3300"/>
                </a:solidFill>
                <a:latin typeface="Times New Roman" pitchFamily="18" charset="0"/>
              </a:rPr>
              <a:t>cho </a:t>
            </a:r>
            <a:r>
              <a:rPr lang="en-US" b="1">
                <a:solidFill>
                  <a:srgbClr val="0000FF"/>
                </a:solidFill>
                <a:latin typeface="Times New Roman" pitchFamily="18" charset="0"/>
              </a:rPr>
              <a:t>dòng điện đi qua.</a:t>
            </a:r>
          </a:p>
          <a:p>
            <a:r>
              <a:rPr lang="en-US" b="1">
                <a:solidFill>
                  <a:srgbClr val="0000FF"/>
                </a:solidFill>
                <a:latin typeface="Times New Roman" pitchFamily="18" charset="0"/>
              </a:rPr>
              <a:t>Chất cách điện : Chất cách điện là chất </a:t>
            </a:r>
            <a:r>
              <a:rPr lang="en-US" b="1">
                <a:solidFill>
                  <a:srgbClr val="FF9966"/>
                </a:solidFill>
                <a:latin typeface="Times New Roman" pitchFamily="18" charset="0"/>
              </a:rPr>
              <a:t>không cho</a:t>
            </a:r>
            <a:r>
              <a:rPr lang="en-US" b="1">
                <a:solidFill>
                  <a:srgbClr val="0000FF"/>
                </a:solidFill>
                <a:latin typeface="Times New Roman" pitchFamily="18" charset="0"/>
              </a:rPr>
              <a:t> dòng đi qua.</a:t>
            </a:r>
          </a:p>
          <a:p>
            <a:r>
              <a:rPr lang="en-US" b="1">
                <a:solidFill>
                  <a:srgbClr val="663300"/>
                </a:solidFill>
                <a:latin typeface="Times New Roman" pitchFamily="18" charset="0"/>
              </a:rPr>
              <a:t>Bản chất dòng điện trong kim loại: Dòng điện trong kim loại là dòng </a:t>
            </a:r>
            <a:r>
              <a:rPr lang="en-US" b="1">
                <a:solidFill>
                  <a:srgbClr val="FF00FF"/>
                </a:solidFill>
                <a:latin typeface="Times New Roman" pitchFamily="18" charset="0"/>
              </a:rPr>
              <a:t>các êlectron tự do dịch chuyển có hướng</a:t>
            </a:r>
            <a:r>
              <a:rPr lang="en-US" b="1">
                <a:solidFill>
                  <a:srgbClr val="663300"/>
                </a:solidFill>
                <a:latin typeface="Times New Roman" pitchFamily="18" charset="0"/>
              </a:rPr>
              <a:t>.</a:t>
            </a:r>
          </a:p>
          <a:p>
            <a:endParaRPr lang="en-US" b="1">
              <a:solidFill>
                <a:srgbClr val="663300"/>
              </a:solidFill>
              <a:latin typeface="Times New Roman" pitchFamily="18" charset="0"/>
            </a:endParaRPr>
          </a:p>
        </p:txBody>
      </p:sp>
      <p:pic>
        <p:nvPicPr>
          <p:cNvPr id="1026" name="Picture 2" descr="D:\C\Documents\tải xuố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514600" y="1676400"/>
            <a:ext cx="6019800" cy="274319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4400" smtClean="0">
                <a:solidFill>
                  <a:srgbClr val="FF0000"/>
                </a:solidFill>
              </a:rPr>
              <a:t>        </a:t>
            </a:r>
            <a:r>
              <a:rPr lang="en-US" sz="6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Dặn Dò</a:t>
            </a:r>
          </a:p>
          <a:p>
            <a:pPr>
              <a:lnSpc>
                <a:spcPct val="90000"/>
              </a:lnSpc>
            </a:pPr>
            <a:r>
              <a:rPr lang="en-US" sz="2800" smtClean="0">
                <a:solidFill>
                  <a:srgbClr val="FF0000"/>
                </a:solidFill>
              </a:rPr>
              <a:t>Làm bài tập 20.1, 20.2, 20.3, 20.4</a:t>
            </a:r>
          </a:p>
          <a:p>
            <a:pPr>
              <a:lnSpc>
                <a:spcPct val="90000"/>
              </a:lnSpc>
            </a:pPr>
            <a:r>
              <a:rPr lang="en-US" sz="2800" smtClean="0">
                <a:solidFill>
                  <a:srgbClr val="FF0000"/>
                </a:solidFill>
              </a:rPr>
              <a:t>Đọc kỹ phần có thể em chưa biết </a:t>
            </a:r>
          </a:p>
          <a:p>
            <a:pPr>
              <a:lnSpc>
                <a:spcPct val="90000"/>
              </a:lnSpc>
            </a:pPr>
            <a:r>
              <a:rPr lang="en-US" sz="2800" smtClean="0">
                <a:solidFill>
                  <a:srgbClr val="FF0000"/>
                </a:solidFill>
              </a:rPr>
              <a:t>Nghiên cưú trước bài Sơ đồ mạch điện- Chiều dòng điện</a:t>
            </a:r>
          </a:p>
          <a:p>
            <a:pPr>
              <a:lnSpc>
                <a:spcPct val="90000"/>
              </a:lnSpc>
            </a:pPr>
            <a:endParaRPr lang="en-US" sz="28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40369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976313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 b="1" u="sng">
                <a:solidFill>
                  <a:srgbClr val="0000FF"/>
                </a:solidFill>
                <a:latin typeface="Verdana" pitchFamily="34" charset="0"/>
              </a:rPr>
              <a:t>Bài 20</a:t>
            </a:r>
            <a:r>
              <a:rPr lang="en-US" sz="2400" b="1">
                <a:latin typeface="Verdana" pitchFamily="34" charset="0"/>
              </a:rPr>
              <a:t>:</a:t>
            </a:r>
            <a:r>
              <a:rPr lang="en-US" sz="3200" b="1">
                <a:solidFill>
                  <a:srgbClr val="D60093"/>
                </a:solidFill>
                <a:latin typeface="Verdana" pitchFamily="34" charset="0"/>
              </a:rPr>
              <a:t> </a:t>
            </a:r>
            <a:r>
              <a:rPr lang="en-US" sz="2800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CH</a:t>
            </a:r>
            <a:r>
              <a:rPr lang="en-US" sz="2600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ẤT DẪN ĐIỆN VÀ CHẤT CÁCH ĐIỆN</a:t>
            </a:r>
          </a:p>
          <a:p>
            <a:pPr algn="ctr"/>
            <a:r>
              <a:rPr lang="en-US" sz="2600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            DÒNG ĐIỆN TRONG KIM LOẠI</a:t>
            </a: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146050" y="1035050"/>
            <a:ext cx="61245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3300"/>
                </a:solidFill>
                <a:latin typeface="Verdana" pitchFamily="34" charset="0"/>
              </a:rPr>
              <a:t>I. </a:t>
            </a:r>
            <a:r>
              <a:rPr lang="en-US" sz="2400" b="1" u="sng">
                <a:solidFill>
                  <a:srgbClr val="FF3300"/>
                </a:solidFill>
                <a:latin typeface="Verdana" pitchFamily="34" charset="0"/>
              </a:rPr>
              <a:t>Chất dẫn điện và chất cách điện</a:t>
            </a:r>
            <a:r>
              <a:rPr lang="en-US" sz="2400" b="1">
                <a:solidFill>
                  <a:srgbClr val="FF3300"/>
                </a:solidFill>
                <a:latin typeface="Verdana" pitchFamily="34" charset="0"/>
              </a:rPr>
              <a:t>:</a:t>
            </a: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590984" y="1791566"/>
            <a:ext cx="22193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 i="1">
                <a:solidFill>
                  <a:srgbClr val="FF0000"/>
                </a:solidFill>
                <a:latin typeface="Verdana" pitchFamily="34" charset="0"/>
              </a:rPr>
              <a:t>Thí nghiệm:</a:t>
            </a:r>
          </a:p>
        </p:txBody>
      </p:sp>
      <p:grpSp>
        <p:nvGrpSpPr>
          <p:cNvPr id="7176" name="Group 8"/>
          <p:cNvGrpSpPr>
            <a:grpSpLocks/>
          </p:cNvGrpSpPr>
          <p:nvPr/>
        </p:nvGrpSpPr>
        <p:grpSpPr bwMode="auto">
          <a:xfrm>
            <a:off x="1588" y="2781300"/>
            <a:ext cx="4930775" cy="4076700"/>
            <a:chOff x="1772" y="796"/>
            <a:chExt cx="7818" cy="4800"/>
          </a:xfrm>
        </p:grpSpPr>
        <p:pic>
          <p:nvPicPr>
            <p:cNvPr id="7177" name="Picture 9" descr="H20"/>
            <p:cNvPicPr>
              <a:picLocks noChangeAspect="1" noChangeArrowheads="1"/>
            </p:cNvPicPr>
            <p:nvPr/>
          </p:nvPicPr>
          <p:blipFill>
            <a:blip r:embed="rId3" cstate="print">
              <a:lum contrast="24000"/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2" y="796"/>
              <a:ext cx="7818" cy="4800"/>
            </a:xfrm>
            <a:prstGeom prst="rect">
              <a:avLst/>
            </a:prstGeom>
            <a:solidFill>
              <a:srgbClr val="FFCC99"/>
            </a:solidFill>
          </p:spPr>
        </p:pic>
        <p:sp>
          <p:nvSpPr>
            <p:cNvPr id="7178" name="Text Box 10"/>
            <p:cNvSpPr txBox="1">
              <a:spLocks noChangeArrowheads="1"/>
            </p:cNvSpPr>
            <p:nvPr/>
          </p:nvSpPr>
          <p:spPr bwMode="auto">
            <a:xfrm>
              <a:off x="5692" y="4716"/>
              <a:ext cx="3322" cy="540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r>
                <a:rPr lang="en-US" sz="1600" b="1">
                  <a:solidFill>
                    <a:srgbClr val="0000FF"/>
                  </a:solidFill>
                  <a:latin typeface="Verdana" pitchFamily="34" charset="0"/>
                </a:rPr>
                <a:t>Vật cần xác định</a:t>
              </a:r>
              <a:endParaRPr lang="en-US"/>
            </a:p>
          </p:txBody>
        </p:sp>
        <p:sp>
          <p:nvSpPr>
            <p:cNvPr id="7179" name="Line 11"/>
            <p:cNvSpPr>
              <a:spLocks noChangeShapeType="1"/>
            </p:cNvSpPr>
            <p:nvPr/>
          </p:nvSpPr>
          <p:spPr bwMode="auto">
            <a:xfrm>
              <a:off x="8436" y="4394"/>
              <a:ext cx="980" cy="882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0" name="Line 12"/>
            <p:cNvSpPr>
              <a:spLocks noChangeShapeType="1"/>
            </p:cNvSpPr>
            <p:nvPr/>
          </p:nvSpPr>
          <p:spPr bwMode="auto">
            <a:xfrm>
              <a:off x="6224" y="5276"/>
              <a:ext cx="3206" cy="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1" name="Text Box 13"/>
            <p:cNvSpPr txBox="1">
              <a:spLocks noChangeArrowheads="1"/>
            </p:cNvSpPr>
            <p:nvPr/>
          </p:nvSpPr>
          <p:spPr bwMode="auto">
            <a:xfrm>
              <a:off x="3970" y="2448"/>
              <a:ext cx="1162" cy="540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r>
                <a:rPr lang="en-US" sz="1600" b="1">
                  <a:solidFill>
                    <a:srgbClr val="0000FF"/>
                  </a:solidFill>
                  <a:latin typeface="Verdana" pitchFamily="34" charset="0"/>
                </a:rPr>
                <a:t>Pin</a:t>
              </a:r>
              <a:endParaRPr lang="en-US"/>
            </a:p>
          </p:txBody>
        </p:sp>
        <p:sp>
          <p:nvSpPr>
            <p:cNvPr id="7182" name="Text Box 14"/>
            <p:cNvSpPr txBox="1">
              <a:spLocks noChangeArrowheads="1"/>
            </p:cNvSpPr>
            <p:nvPr/>
          </p:nvSpPr>
          <p:spPr bwMode="auto">
            <a:xfrm>
              <a:off x="6378" y="1188"/>
              <a:ext cx="1960" cy="540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r>
                <a:rPr lang="en-US" sz="1600" b="1">
                  <a:solidFill>
                    <a:srgbClr val="0000FF"/>
                  </a:solidFill>
                  <a:latin typeface="Verdana" pitchFamily="34" charset="0"/>
                </a:rPr>
                <a:t>Mỏ kẹp</a:t>
              </a:r>
              <a:endParaRPr lang="en-US"/>
            </a:p>
          </p:txBody>
        </p:sp>
        <p:sp>
          <p:nvSpPr>
            <p:cNvPr id="7183" name="Text Box 15"/>
            <p:cNvSpPr txBox="1">
              <a:spLocks noChangeArrowheads="1"/>
            </p:cNvSpPr>
            <p:nvPr/>
          </p:nvSpPr>
          <p:spPr bwMode="auto">
            <a:xfrm>
              <a:off x="3804" y="3442"/>
              <a:ext cx="2040" cy="540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r>
                <a:rPr lang="en-US" sz="1600" b="1">
                  <a:solidFill>
                    <a:srgbClr val="0000FF"/>
                  </a:solidFill>
                  <a:latin typeface="Verdana" pitchFamily="34" charset="0"/>
                </a:rPr>
                <a:t>Bóng đèn</a:t>
              </a:r>
              <a:endParaRPr lang="en-US"/>
            </a:p>
          </p:txBody>
        </p:sp>
        <p:sp>
          <p:nvSpPr>
            <p:cNvPr id="7184" name="Text Box 16"/>
            <p:cNvSpPr txBox="1">
              <a:spLocks noChangeArrowheads="1"/>
            </p:cNvSpPr>
            <p:nvPr/>
          </p:nvSpPr>
          <p:spPr bwMode="auto">
            <a:xfrm>
              <a:off x="3732" y="1608"/>
              <a:ext cx="868" cy="7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5" name="Text Box 17"/>
            <p:cNvSpPr txBox="1">
              <a:spLocks noChangeArrowheads="1"/>
            </p:cNvSpPr>
            <p:nvPr/>
          </p:nvSpPr>
          <p:spPr bwMode="auto">
            <a:xfrm>
              <a:off x="5118" y="1580"/>
              <a:ext cx="868" cy="7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6" name="Line 18"/>
            <p:cNvSpPr>
              <a:spLocks noChangeShapeType="1"/>
            </p:cNvSpPr>
            <p:nvPr/>
          </p:nvSpPr>
          <p:spPr bwMode="auto">
            <a:xfrm>
              <a:off x="6616" y="1748"/>
              <a:ext cx="1470" cy="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7" name="Line 19"/>
            <p:cNvSpPr>
              <a:spLocks noChangeShapeType="1"/>
            </p:cNvSpPr>
            <p:nvPr/>
          </p:nvSpPr>
          <p:spPr bwMode="auto">
            <a:xfrm>
              <a:off x="8100" y="1734"/>
              <a:ext cx="0" cy="574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188" name="Rectangle 20"/>
          <p:cNvSpPr>
            <a:spLocks noChangeArrowheads="1"/>
          </p:cNvSpPr>
          <p:nvPr/>
        </p:nvSpPr>
        <p:spPr bwMode="auto">
          <a:xfrm>
            <a:off x="4914900" y="2705100"/>
            <a:ext cx="4224338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sz="2400" b="1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Thí nghiệm</a:t>
            </a:r>
            <a:r>
              <a:rPr lang="en-US" sz="2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: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b="1">
                <a:effectLst>
                  <a:outerShdw blurRad="38100" dist="38100" dir="2700000" algn="tl">
                    <a:srgbClr val="000000"/>
                  </a:outerShdw>
                </a:effectLst>
              </a:rPr>
              <a:t>Xác định vật dẫn điện hay vật cách điện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sz="2400" b="1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Dụng cụ</a:t>
            </a:r>
            <a:r>
              <a:rPr lang="en-US" sz="2400" b="1">
                <a:effectLst>
                  <a:outerShdw blurRad="38100" dist="38100" dir="2700000" algn="tl">
                    <a:srgbClr val="000000"/>
                  </a:outerShdw>
                </a:effectLst>
              </a:rPr>
              <a:t> :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b="1">
                <a:effectLst>
                  <a:outerShdw blurRad="38100" dist="38100" dir="2700000" algn="tl">
                    <a:srgbClr val="000000"/>
                  </a:outerShdw>
                </a:effectLst>
              </a:rPr>
              <a:t>Nguồn điện ,dây dẫn có mỏ kẹp,  dây dẫn, bóng đèn, vật cần xác định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sz="2400" b="1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Cách tiến hành: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b="1">
                <a:effectLst>
                  <a:outerShdw blurRad="38100" dist="38100" dir="2700000" algn="tl">
                    <a:srgbClr val="000000"/>
                  </a:outerShdw>
                </a:effectLst>
              </a:rPr>
              <a:t>Nối các dây dẫn theo sơ đồ mạch điện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150939757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1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5" grpId="0"/>
      <p:bldP spid="718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914" name="Picture 9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581400"/>
            <a:ext cx="361950" cy="2336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0" y="914400"/>
            <a:ext cx="53641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i="0">
                <a:solidFill>
                  <a:srgbClr val="FF0000"/>
                </a:solidFill>
                <a:latin typeface="Times New Roman" pitchFamily="18" charset="0"/>
              </a:rPr>
              <a:t>I. Chất dẫn điện và chất cách điện</a:t>
            </a:r>
          </a:p>
        </p:txBody>
      </p:sp>
      <p:sp>
        <p:nvSpPr>
          <p:cNvPr id="6151" name="Text Box 7">
            <a:hlinkClick r:id="rId3" action="ppaction://hlinkfile"/>
          </p:cNvPr>
          <p:cNvSpPr txBox="1">
            <a:spLocks noChangeArrowheads="1"/>
          </p:cNvSpPr>
          <p:nvPr/>
        </p:nvSpPr>
        <p:spPr bwMode="auto">
          <a:xfrm>
            <a:off x="381000" y="1433513"/>
            <a:ext cx="31242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990033"/>
                </a:solidFill>
                <a:latin typeface="Times New Roman" pitchFamily="18" charset="0"/>
              </a:rPr>
              <a:t>Thí </a:t>
            </a:r>
            <a:r>
              <a:rPr lang="en-US" sz="2400" smtClean="0">
                <a:solidFill>
                  <a:srgbClr val="990033"/>
                </a:solidFill>
                <a:latin typeface="Times New Roman" pitchFamily="18" charset="0"/>
              </a:rPr>
              <a:t>nghiệm: Xác định các vật dẫn điện và cách điện</a:t>
            </a:r>
            <a:endParaRPr lang="en-US" sz="2400">
              <a:solidFill>
                <a:srgbClr val="990033"/>
              </a:solidFill>
              <a:latin typeface="Times New Roman" pitchFamily="18" charset="0"/>
            </a:endParaRPr>
          </a:p>
        </p:txBody>
      </p:sp>
      <p:pic>
        <p:nvPicPr>
          <p:cNvPr id="77845" name="Picture 2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67150"/>
            <a:ext cx="333375" cy="18002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846" name="Picture 2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657600"/>
            <a:ext cx="228600" cy="17240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850" name="Picture 2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2971800"/>
            <a:ext cx="304800" cy="2895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851" name="Picture 2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657600"/>
            <a:ext cx="228600" cy="20669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852" name="Picture 2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562350"/>
            <a:ext cx="490538" cy="23812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853" name="Picture 2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609975"/>
            <a:ext cx="700088" cy="20859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855" name="Picture 3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8063" y="3810000"/>
            <a:ext cx="1277937" cy="1600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858" name="Picture 34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1325" y="3657600"/>
            <a:ext cx="1209675" cy="1752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7901" name="Group 77"/>
          <p:cNvGrpSpPr>
            <a:grpSpLocks/>
          </p:cNvGrpSpPr>
          <p:nvPr/>
        </p:nvGrpSpPr>
        <p:grpSpPr bwMode="auto">
          <a:xfrm>
            <a:off x="228600" y="4953000"/>
            <a:ext cx="1490663" cy="1533525"/>
            <a:chOff x="144" y="3120"/>
            <a:chExt cx="939" cy="966"/>
          </a:xfrm>
        </p:grpSpPr>
        <p:sp>
          <p:nvSpPr>
            <p:cNvPr id="5137" name="Rectangle 17"/>
            <p:cNvSpPr>
              <a:spLocks noChangeArrowheads="1"/>
            </p:cNvSpPr>
            <p:nvPr/>
          </p:nvSpPr>
          <p:spPr bwMode="auto">
            <a:xfrm>
              <a:off x="144" y="3792"/>
              <a:ext cx="939" cy="294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400" b="1">
                  <a:solidFill>
                    <a:srgbClr val="003300"/>
                  </a:solidFill>
                  <a:latin typeface="Times New Roman" pitchFamily="18" charset="0"/>
                </a:rPr>
                <a:t>Đinh thép</a:t>
              </a:r>
            </a:p>
          </p:txBody>
        </p:sp>
        <p:sp>
          <p:nvSpPr>
            <p:cNvPr id="77887" name="Line 63"/>
            <p:cNvSpPr>
              <a:spLocks noChangeShapeType="1"/>
            </p:cNvSpPr>
            <p:nvPr/>
          </p:nvSpPr>
          <p:spPr bwMode="auto">
            <a:xfrm flipH="1" flipV="1">
              <a:off x="384" y="3120"/>
              <a:ext cx="288" cy="672"/>
            </a:xfrm>
            <a:prstGeom prst="line">
              <a:avLst/>
            </a:prstGeom>
            <a:noFill/>
            <a:ln w="76200">
              <a:solidFill>
                <a:srgbClr val="99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7902" name="Group 78"/>
          <p:cNvGrpSpPr>
            <a:grpSpLocks/>
          </p:cNvGrpSpPr>
          <p:nvPr/>
        </p:nvGrpSpPr>
        <p:grpSpPr bwMode="auto">
          <a:xfrm>
            <a:off x="152400" y="3048000"/>
            <a:ext cx="1371600" cy="1447800"/>
            <a:chOff x="96" y="1920"/>
            <a:chExt cx="864" cy="912"/>
          </a:xfrm>
        </p:grpSpPr>
        <p:sp>
          <p:nvSpPr>
            <p:cNvPr id="5138" name="Rectangle 18"/>
            <p:cNvSpPr>
              <a:spLocks noChangeArrowheads="1"/>
            </p:cNvSpPr>
            <p:nvPr/>
          </p:nvSpPr>
          <p:spPr bwMode="auto">
            <a:xfrm>
              <a:off x="96" y="1920"/>
              <a:ext cx="830" cy="294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400" b="1">
                  <a:solidFill>
                    <a:srgbClr val="003300"/>
                  </a:solidFill>
                  <a:latin typeface="Times New Roman" pitchFamily="18" charset="0"/>
                </a:rPr>
                <a:t>Vỏ nhựa</a:t>
              </a:r>
            </a:p>
          </p:txBody>
        </p:sp>
        <p:sp>
          <p:nvSpPr>
            <p:cNvPr id="77888" name="Line 64"/>
            <p:cNvSpPr>
              <a:spLocks noChangeShapeType="1"/>
            </p:cNvSpPr>
            <p:nvPr/>
          </p:nvSpPr>
          <p:spPr bwMode="auto">
            <a:xfrm>
              <a:off x="576" y="2208"/>
              <a:ext cx="384" cy="624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7903" name="Group 79"/>
          <p:cNvGrpSpPr>
            <a:grpSpLocks/>
          </p:cNvGrpSpPr>
          <p:nvPr/>
        </p:nvGrpSpPr>
        <p:grpSpPr bwMode="auto">
          <a:xfrm>
            <a:off x="1600200" y="2743200"/>
            <a:ext cx="1930400" cy="1524000"/>
            <a:chOff x="1008" y="1728"/>
            <a:chExt cx="1216" cy="960"/>
          </a:xfrm>
        </p:grpSpPr>
        <p:sp>
          <p:nvSpPr>
            <p:cNvPr id="5140" name="Rectangle 20"/>
            <p:cNvSpPr>
              <a:spLocks noChangeArrowheads="1"/>
            </p:cNvSpPr>
            <p:nvPr/>
          </p:nvSpPr>
          <p:spPr bwMode="auto">
            <a:xfrm>
              <a:off x="1008" y="1728"/>
              <a:ext cx="1216" cy="294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400" b="1">
                  <a:solidFill>
                    <a:srgbClr val="003300"/>
                  </a:solidFill>
                  <a:latin typeface="Times New Roman" pitchFamily="18" charset="0"/>
                </a:rPr>
                <a:t>Vỏ gỗ bút chì</a:t>
              </a:r>
            </a:p>
          </p:txBody>
        </p:sp>
        <p:sp>
          <p:nvSpPr>
            <p:cNvPr id="77889" name="Line 65"/>
            <p:cNvSpPr>
              <a:spLocks noChangeShapeType="1"/>
            </p:cNvSpPr>
            <p:nvPr/>
          </p:nvSpPr>
          <p:spPr bwMode="auto">
            <a:xfrm>
              <a:off x="1440" y="2016"/>
              <a:ext cx="144" cy="672"/>
            </a:xfrm>
            <a:prstGeom prst="line">
              <a:avLst/>
            </a:prstGeom>
            <a:noFill/>
            <a:ln w="76200">
              <a:solidFill>
                <a:srgbClr val="0099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7900" name="Group 76"/>
          <p:cNvGrpSpPr>
            <a:grpSpLocks/>
          </p:cNvGrpSpPr>
          <p:nvPr/>
        </p:nvGrpSpPr>
        <p:grpSpPr bwMode="auto">
          <a:xfrm>
            <a:off x="3657600" y="2743200"/>
            <a:ext cx="1490663" cy="1371600"/>
            <a:chOff x="2304" y="1728"/>
            <a:chExt cx="939" cy="864"/>
          </a:xfrm>
        </p:grpSpPr>
        <p:sp>
          <p:nvSpPr>
            <p:cNvPr id="2" name="Rectangle 13"/>
            <p:cNvSpPr>
              <a:spLocks noChangeArrowheads="1"/>
            </p:cNvSpPr>
            <p:nvPr/>
          </p:nvSpPr>
          <p:spPr bwMode="auto">
            <a:xfrm>
              <a:off x="2304" y="1728"/>
              <a:ext cx="939" cy="294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400" b="1">
                  <a:solidFill>
                    <a:srgbClr val="003300"/>
                  </a:solidFill>
                  <a:latin typeface="Times New Roman" pitchFamily="18" charset="0"/>
                </a:rPr>
                <a:t>Thủy tinh</a:t>
              </a:r>
            </a:p>
          </p:txBody>
        </p:sp>
        <p:sp>
          <p:nvSpPr>
            <p:cNvPr id="77890" name="Line 66"/>
            <p:cNvSpPr>
              <a:spLocks noChangeShapeType="1"/>
            </p:cNvSpPr>
            <p:nvPr/>
          </p:nvSpPr>
          <p:spPr bwMode="auto">
            <a:xfrm flipH="1">
              <a:off x="2736" y="2016"/>
              <a:ext cx="144" cy="576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7899" name="Group 75"/>
          <p:cNvGrpSpPr>
            <a:grpSpLocks/>
          </p:cNvGrpSpPr>
          <p:nvPr/>
        </p:nvGrpSpPr>
        <p:grpSpPr bwMode="auto">
          <a:xfrm>
            <a:off x="5334000" y="2743200"/>
            <a:ext cx="1431925" cy="1371600"/>
            <a:chOff x="3360" y="1728"/>
            <a:chExt cx="902" cy="864"/>
          </a:xfrm>
        </p:grpSpPr>
        <p:sp>
          <p:nvSpPr>
            <p:cNvPr id="5132" name="Rectangle 12"/>
            <p:cNvSpPr>
              <a:spLocks noChangeArrowheads="1"/>
            </p:cNvSpPr>
            <p:nvPr/>
          </p:nvSpPr>
          <p:spPr bwMode="auto">
            <a:xfrm>
              <a:off x="3360" y="1728"/>
              <a:ext cx="902" cy="294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pPr eaLnBrk="1" hangingPunct="1"/>
              <a:r>
                <a:rPr lang="en-US" sz="2400" b="1">
                  <a:solidFill>
                    <a:srgbClr val="003300"/>
                  </a:solidFill>
                  <a:latin typeface="Times New Roman" pitchFamily="18" charset="0"/>
                </a:rPr>
                <a:t>Miếng sứ</a:t>
              </a:r>
            </a:p>
          </p:txBody>
        </p:sp>
        <p:sp>
          <p:nvSpPr>
            <p:cNvPr id="77891" name="Line 67"/>
            <p:cNvSpPr>
              <a:spLocks noChangeShapeType="1"/>
            </p:cNvSpPr>
            <p:nvPr/>
          </p:nvSpPr>
          <p:spPr bwMode="auto">
            <a:xfrm flipH="1">
              <a:off x="3552" y="2016"/>
              <a:ext cx="144" cy="576"/>
            </a:xfrm>
            <a:prstGeom prst="line">
              <a:avLst/>
            </a:prstGeom>
            <a:noFill/>
            <a:ln w="762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7898" name="Group 74"/>
          <p:cNvGrpSpPr>
            <a:grpSpLocks/>
          </p:cNvGrpSpPr>
          <p:nvPr/>
        </p:nvGrpSpPr>
        <p:grpSpPr bwMode="auto">
          <a:xfrm>
            <a:off x="6934200" y="2743200"/>
            <a:ext cx="887413" cy="1447800"/>
            <a:chOff x="4368" y="1728"/>
            <a:chExt cx="559" cy="912"/>
          </a:xfrm>
        </p:grpSpPr>
        <p:sp>
          <p:nvSpPr>
            <p:cNvPr id="3" name="Rectangle 14"/>
            <p:cNvSpPr>
              <a:spLocks noChangeArrowheads="1"/>
            </p:cNvSpPr>
            <p:nvPr/>
          </p:nvSpPr>
          <p:spPr bwMode="auto">
            <a:xfrm>
              <a:off x="4368" y="1728"/>
              <a:ext cx="559" cy="294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400" b="1">
                  <a:solidFill>
                    <a:srgbClr val="003300"/>
                  </a:solidFill>
                  <a:latin typeface="Times New Roman" pitchFamily="18" charset="0"/>
                </a:rPr>
                <a:t>Gạch</a:t>
              </a:r>
            </a:p>
          </p:txBody>
        </p:sp>
        <p:sp>
          <p:nvSpPr>
            <p:cNvPr id="77892" name="Line 68"/>
            <p:cNvSpPr>
              <a:spLocks noChangeShapeType="1"/>
            </p:cNvSpPr>
            <p:nvPr/>
          </p:nvSpPr>
          <p:spPr bwMode="auto">
            <a:xfrm flipH="1">
              <a:off x="4608" y="2016"/>
              <a:ext cx="96" cy="624"/>
            </a:xfrm>
            <a:prstGeom prst="line">
              <a:avLst/>
            </a:prstGeom>
            <a:noFill/>
            <a:ln w="76200">
              <a:solidFill>
                <a:srgbClr val="99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7904" name="Group 80"/>
          <p:cNvGrpSpPr>
            <a:grpSpLocks/>
          </p:cNvGrpSpPr>
          <p:nvPr/>
        </p:nvGrpSpPr>
        <p:grpSpPr bwMode="auto">
          <a:xfrm>
            <a:off x="2133600" y="4724400"/>
            <a:ext cx="2160588" cy="1762125"/>
            <a:chOff x="1344" y="2976"/>
            <a:chExt cx="1361" cy="1110"/>
          </a:xfrm>
        </p:grpSpPr>
        <p:sp>
          <p:nvSpPr>
            <p:cNvPr id="4" name="Rectangle 14"/>
            <p:cNvSpPr>
              <a:spLocks noChangeArrowheads="1"/>
            </p:cNvSpPr>
            <p:nvPr/>
          </p:nvSpPr>
          <p:spPr bwMode="auto">
            <a:xfrm>
              <a:off x="1344" y="3792"/>
              <a:ext cx="1361" cy="294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400" b="1">
                  <a:solidFill>
                    <a:srgbClr val="003300"/>
                  </a:solidFill>
                  <a:latin typeface="Times New Roman" pitchFamily="18" charset="0"/>
                </a:rPr>
                <a:t>Đoạn dây đồng</a:t>
              </a:r>
            </a:p>
          </p:txBody>
        </p:sp>
        <p:sp>
          <p:nvSpPr>
            <p:cNvPr id="77893" name="Line 69"/>
            <p:cNvSpPr>
              <a:spLocks noChangeShapeType="1"/>
            </p:cNvSpPr>
            <p:nvPr/>
          </p:nvSpPr>
          <p:spPr bwMode="auto">
            <a:xfrm flipH="1" flipV="1">
              <a:off x="2160" y="2976"/>
              <a:ext cx="288" cy="816"/>
            </a:xfrm>
            <a:prstGeom prst="line">
              <a:avLst/>
            </a:prstGeom>
            <a:noFill/>
            <a:ln w="76200">
              <a:solidFill>
                <a:srgbClr val="6600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7897" name="Group 73"/>
          <p:cNvGrpSpPr>
            <a:grpSpLocks/>
          </p:cNvGrpSpPr>
          <p:nvPr/>
        </p:nvGrpSpPr>
        <p:grpSpPr bwMode="auto">
          <a:xfrm>
            <a:off x="4724400" y="5257800"/>
            <a:ext cx="1820863" cy="1000125"/>
            <a:chOff x="2976" y="3312"/>
            <a:chExt cx="1147" cy="630"/>
          </a:xfrm>
        </p:grpSpPr>
        <p:sp>
          <p:nvSpPr>
            <p:cNvPr id="5133" name="Rectangle 13"/>
            <p:cNvSpPr>
              <a:spLocks noChangeArrowheads="1"/>
            </p:cNvSpPr>
            <p:nvPr/>
          </p:nvSpPr>
          <p:spPr bwMode="auto">
            <a:xfrm>
              <a:off x="2976" y="3648"/>
              <a:ext cx="1147" cy="294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400" b="1">
                  <a:solidFill>
                    <a:srgbClr val="003300"/>
                  </a:solidFill>
                  <a:latin typeface="Times New Roman" pitchFamily="18" charset="0"/>
                </a:rPr>
                <a:t>Ruột bút chì</a:t>
              </a:r>
            </a:p>
          </p:txBody>
        </p:sp>
        <p:sp>
          <p:nvSpPr>
            <p:cNvPr id="77894" name="Line 70"/>
            <p:cNvSpPr>
              <a:spLocks noChangeShapeType="1"/>
            </p:cNvSpPr>
            <p:nvPr/>
          </p:nvSpPr>
          <p:spPr bwMode="auto">
            <a:xfrm flipV="1">
              <a:off x="3744" y="3312"/>
              <a:ext cx="288" cy="336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7896" name="Group 72"/>
          <p:cNvGrpSpPr>
            <a:grpSpLocks/>
          </p:cNvGrpSpPr>
          <p:nvPr/>
        </p:nvGrpSpPr>
        <p:grpSpPr bwMode="auto">
          <a:xfrm>
            <a:off x="6792913" y="5410200"/>
            <a:ext cx="2262187" cy="990600"/>
            <a:chOff x="4224" y="3456"/>
            <a:chExt cx="1425" cy="624"/>
          </a:xfrm>
        </p:grpSpPr>
        <p:sp>
          <p:nvSpPr>
            <p:cNvPr id="5134" name="Rectangle 14"/>
            <p:cNvSpPr>
              <a:spLocks noChangeArrowheads="1"/>
            </p:cNvSpPr>
            <p:nvPr/>
          </p:nvSpPr>
          <p:spPr bwMode="auto">
            <a:xfrm>
              <a:off x="4224" y="3786"/>
              <a:ext cx="1425" cy="294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400" b="1">
                  <a:solidFill>
                    <a:srgbClr val="003300"/>
                  </a:solidFill>
                  <a:latin typeface="Times New Roman" pitchFamily="18" charset="0"/>
                </a:rPr>
                <a:t>Đoạn dây nhôm</a:t>
              </a:r>
            </a:p>
          </p:txBody>
        </p:sp>
        <p:sp>
          <p:nvSpPr>
            <p:cNvPr id="77895" name="Line 71"/>
            <p:cNvSpPr>
              <a:spLocks noChangeShapeType="1"/>
            </p:cNvSpPr>
            <p:nvPr/>
          </p:nvSpPr>
          <p:spPr bwMode="auto">
            <a:xfrm flipV="1">
              <a:off x="5040" y="3456"/>
              <a:ext cx="288" cy="336"/>
            </a:xfrm>
            <a:prstGeom prst="line">
              <a:avLst/>
            </a:prstGeom>
            <a:noFill/>
            <a:ln w="76200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="" xmlns:p14="http://schemas.microsoft.com/office/powerpoint/2010/main" val="323208486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78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78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7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78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78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7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78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78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7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78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78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7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78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78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7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78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78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7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78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78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7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7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79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7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78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78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7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4" dur="2000"/>
                                        <p:tgtEl>
                                          <p:spTgt spid="77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7" dur="2000"/>
                                        <p:tgtEl>
                                          <p:spTgt spid="77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0" dur="2000"/>
                                        <p:tgtEl>
                                          <p:spTgt spid="77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3" dur="2000"/>
                                        <p:tgtEl>
                                          <p:spTgt spid="77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6" dur="2000"/>
                                        <p:tgtEl>
                                          <p:spTgt spid="77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9" dur="2000"/>
                                        <p:tgtEl>
                                          <p:spTgt spid="77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2" dur="2000"/>
                                        <p:tgtEl>
                                          <p:spTgt spid="77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5" dur="2000"/>
                                        <p:tgtEl>
                                          <p:spTgt spid="77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8" dur="2000"/>
                                        <p:tgtEl>
                                          <p:spTgt spid="77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2895600" y="2438400"/>
            <a:ext cx="1295400" cy="53340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483" name="Line 3"/>
          <p:cNvSpPr>
            <a:spLocks noChangeShapeType="1"/>
          </p:cNvSpPr>
          <p:nvPr/>
        </p:nvSpPr>
        <p:spPr bwMode="auto">
          <a:xfrm>
            <a:off x="6553200" y="2743200"/>
            <a:ext cx="0" cy="2209800"/>
          </a:xfrm>
          <a:prstGeom prst="line">
            <a:avLst/>
          </a:prstGeom>
          <a:noFill/>
          <a:ln w="136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4" name="Line 4"/>
          <p:cNvSpPr>
            <a:spLocks noChangeShapeType="1"/>
          </p:cNvSpPr>
          <p:nvPr/>
        </p:nvSpPr>
        <p:spPr bwMode="auto">
          <a:xfrm>
            <a:off x="2895600" y="5257800"/>
            <a:ext cx="12954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5" name="Line 5"/>
          <p:cNvSpPr>
            <a:spLocks noChangeShapeType="1"/>
          </p:cNvSpPr>
          <p:nvPr/>
        </p:nvSpPr>
        <p:spPr bwMode="auto">
          <a:xfrm>
            <a:off x="3548063" y="5148263"/>
            <a:ext cx="0" cy="76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6" name="Line 6"/>
          <p:cNvSpPr>
            <a:spLocks noChangeShapeType="1"/>
          </p:cNvSpPr>
          <p:nvPr/>
        </p:nvSpPr>
        <p:spPr bwMode="auto">
          <a:xfrm>
            <a:off x="2971800" y="5181600"/>
            <a:ext cx="0" cy="76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7" name="Line 7"/>
          <p:cNvSpPr>
            <a:spLocks noChangeShapeType="1"/>
          </p:cNvSpPr>
          <p:nvPr/>
        </p:nvSpPr>
        <p:spPr bwMode="auto">
          <a:xfrm>
            <a:off x="4114800" y="5181600"/>
            <a:ext cx="0" cy="76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8" name="AutoShape 8"/>
          <p:cNvSpPr>
            <a:spLocks noChangeArrowheads="1"/>
          </p:cNvSpPr>
          <p:nvPr/>
        </p:nvSpPr>
        <p:spPr bwMode="auto">
          <a:xfrm>
            <a:off x="3276600" y="4610100"/>
            <a:ext cx="533400" cy="533400"/>
          </a:xfrm>
          <a:prstGeom prst="flowChartSummingJunction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129" name="Line 9"/>
          <p:cNvSpPr>
            <a:spLocks noChangeShapeType="1"/>
          </p:cNvSpPr>
          <p:nvPr/>
        </p:nvSpPr>
        <p:spPr bwMode="auto">
          <a:xfrm>
            <a:off x="2852738" y="2576513"/>
            <a:ext cx="0" cy="228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0" name="Line 10"/>
          <p:cNvSpPr>
            <a:spLocks noChangeShapeType="1"/>
          </p:cNvSpPr>
          <p:nvPr/>
        </p:nvSpPr>
        <p:spPr bwMode="auto">
          <a:xfrm>
            <a:off x="6400800" y="2895600"/>
            <a:ext cx="228600" cy="0"/>
          </a:xfrm>
          <a:prstGeom prst="line">
            <a:avLst/>
          </a:prstGeom>
          <a:noFill/>
          <a:ln w="1143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1" name="Line 11"/>
          <p:cNvSpPr>
            <a:spLocks noChangeShapeType="1"/>
          </p:cNvSpPr>
          <p:nvPr/>
        </p:nvSpPr>
        <p:spPr bwMode="auto">
          <a:xfrm>
            <a:off x="6400800" y="4800600"/>
            <a:ext cx="228600" cy="0"/>
          </a:xfrm>
          <a:prstGeom prst="line">
            <a:avLst/>
          </a:prstGeom>
          <a:noFill/>
          <a:ln w="1143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2" name="Line 12"/>
          <p:cNvSpPr>
            <a:spLocks noChangeShapeType="1"/>
          </p:cNvSpPr>
          <p:nvPr/>
        </p:nvSpPr>
        <p:spPr bwMode="auto">
          <a:xfrm>
            <a:off x="4191000" y="2667000"/>
            <a:ext cx="1295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3" name="Line 13"/>
          <p:cNvSpPr>
            <a:spLocks noChangeShapeType="1"/>
          </p:cNvSpPr>
          <p:nvPr/>
        </p:nvSpPr>
        <p:spPr bwMode="auto">
          <a:xfrm>
            <a:off x="4100513" y="5162550"/>
            <a:ext cx="1295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4" name="Line 14"/>
          <p:cNvSpPr>
            <a:spLocks noChangeShapeType="1"/>
          </p:cNvSpPr>
          <p:nvPr/>
        </p:nvSpPr>
        <p:spPr bwMode="auto">
          <a:xfrm>
            <a:off x="5486400" y="2667000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5" name="Line 15"/>
          <p:cNvSpPr>
            <a:spLocks noChangeShapeType="1"/>
          </p:cNvSpPr>
          <p:nvPr/>
        </p:nvSpPr>
        <p:spPr bwMode="auto">
          <a:xfrm>
            <a:off x="5486400" y="2895600"/>
            <a:ext cx="914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6" name="Line 16"/>
          <p:cNvSpPr>
            <a:spLocks noChangeShapeType="1"/>
          </p:cNvSpPr>
          <p:nvPr/>
        </p:nvSpPr>
        <p:spPr bwMode="auto">
          <a:xfrm flipV="1">
            <a:off x="5410200" y="4800600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7" name="Line 17"/>
          <p:cNvSpPr>
            <a:spLocks noChangeShapeType="1"/>
          </p:cNvSpPr>
          <p:nvPr/>
        </p:nvSpPr>
        <p:spPr bwMode="auto">
          <a:xfrm flipV="1">
            <a:off x="5410200" y="4800600"/>
            <a:ext cx="1066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8" name="Line 18"/>
          <p:cNvSpPr>
            <a:spLocks noChangeShapeType="1"/>
          </p:cNvSpPr>
          <p:nvPr/>
        </p:nvSpPr>
        <p:spPr bwMode="auto">
          <a:xfrm flipH="1">
            <a:off x="2362200" y="2667000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9" name="Line 19"/>
          <p:cNvSpPr>
            <a:spLocks noChangeShapeType="1"/>
          </p:cNvSpPr>
          <p:nvPr/>
        </p:nvSpPr>
        <p:spPr bwMode="auto">
          <a:xfrm>
            <a:off x="2362200" y="2667000"/>
            <a:ext cx="0" cy="2514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0" name="Line 20"/>
          <p:cNvSpPr>
            <a:spLocks noChangeShapeType="1"/>
          </p:cNvSpPr>
          <p:nvPr/>
        </p:nvSpPr>
        <p:spPr bwMode="auto">
          <a:xfrm flipV="1">
            <a:off x="2362200" y="5181600"/>
            <a:ext cx="609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1" name="Line 21"/>
          <p:cNvSpPr>
            <a:spLocks noChangeShapeType="1"/>
          </p:cNvSpPr>
          <p:nvPr/>
        </p:nvSpPr>
        <p:spPr bwMode="auto">
          <a:xfrm>
            <a:off x="3886200" y="2667000"/>
            <a:ext cx="228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142" name="Group 22"/>
          <p:cNvGrpSpPr>
            <a:grpSpLocks/>
          </p:cNvGrpSpPr>
          <p:nvPr/>
        </p:nvGrpSpPr>
        <p:grpSpPr bwMode="auto">
          <a:xfrm>
            <a:off x="3014663" y="2590800"/>
            <a:ext cx="228600" cy="200025"/>
            <a:chOff x="1899" y="1563"/>
            <a:chExt cx="144" cy="126"/>
          </a:xfrm>
        </p:grpSpPr>
        <p:sp>
          <p:nvSpPr>
            <p:cNvPr id="5149" name="Line 23"/>
            <p:cNvSpPr>
              <a:spLocks noChangeShapeType="1"/>
            </p:cNvSpPr>
            <p:nvPr/>
          </p:nvSpPr>
          <p:spPr bwMode="auto">
            <a:xfrm>
              <a:off x="1899" y="1623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50" name="Line 24"/>
            <p:cNvSpPr>
              <a:spLocks noChangeShapeType="1"/>
            </p:cNvSpPr>
            <p:nvPr/>
          </p:nvSpPr>
          <p:spPr bwMode="auto">
            <a:xfrm>
              <a:off x="1968" y="1563"/>
              <a:ext cx="0" cy="12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505" name="Line 25"/>
          <p:cNvSpPr>
            <a:spLocks noChangeShapeType="1"/>
          </p:cNvSpPr>
          <p:nvPr/>
        </p:nvSpPr>
        <p:spPr bwMode="auto">
          <a:xfrm>
            <a:off x="8534400" y="2728913"/>
            <a:ext cx="0" cy="2209800"/>
          </a:xfrm>
          <a:prstGeom prst="line">
            <a:avLst/>
          </a:prstGeom>
          <a:noFill/>
          <a:ln w="136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06" name="Text Box 26"/>
          <p:cNvSpPr txBox="1">
            <a:spLocks noChangeArrowheads="1"/>
          </p:cNvSpPr>
          <p:nvPr/>
        </p:nvSpPr>
        <p:spPr bwMode="auto">
          <a:xfrm>
            <a:off x="2133600" y="5715000"/>
            <a:ext cx="6781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>
                <a:latin typeface="Times New Roman" pitchFamily="18" charset="0"/>
              </a:rPr>
              <a:t>Cho dòng điện chạy qua - đèn không sáng</a:t>
            </a:r>
            <a:r>
              <a:rPr lang="en-US"/>
              <a:t> </a:t>
            </a:r>
          </a:p>
        </p:txBody>
      </p:sp>
      <p:sp>
        <p:nvSpPr>
          <p:cNvPr id="5145" name="AutoShape 28"/>
          <p:cNvSpPr>
            <a:spLocks noChangeArrowheads="1"/>
          </p:cNvSpPr>
          <p:nvPr/>
        </p:nvSpPr>
        <p:spPr bwMode="auto">
          <a:xfrm>
            <a:off x="2514600" y="1143000"/>
            <a:ext cx="5257800" cy="685800"/>
          </a:xfrm>
          <a:prstGeom prst="wedgeRectCallout">
            <a:avLst>
              <a:gd name="adj1" fmla="val 59088"/>
              <a:gd name="adj2" fmla="val 180787"/>
            </a:avLst>
          </a:prstGeom>
          <a:noFill/>
          <a:ln w="9525">
            <a:solidFill>
              <a:srgbClr val="00D5D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D5D0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3200" b="1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Thanh bằng vật liệu nhựa</a:t>
            </a:r>
            <a:endParaRPr lang="en-US" sz="3200" b="1">
              <a:solidFill>
                <a:srgbClr val="66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46" name="Rectangle 29"/>
          <p:cNvSpPr>
            <a:spLocks noChangeArrowheads="1"/>
          </p:cNvSpPr>
          <p:nvPr/>
        </p:nvSpPr>
        <p:spPr bwMode="auto">
          <a:xfrm>
            <a:off x="457200" y="381000"/>
            <a:ext cx="81534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3200" smtClean="0">
                <a:solidFill>
                  <a:srgbClr val="FF0000"/>
                </a:solidFill>
                <a:latin typeface="Tahoma" pitchFamily="34" charset="0"/>
              </a:rPr>
              <a:t>3. Thí nghiệm:Xác </a:t>
            </a:r>
            <a:r>
              <a:rPr lang="en-US" sz="3200">
                <a:solidFill>
                  <a:srgbClr val="FF0000"/>
                </a:solidFill>
                <a:latin typeface="Tahoma" pitchFamily="34" charset="0"/>
              </a:rPr>
              <a:t>định vật dẫn </a:t>
            </a:r>
            <a:r>
              <a:rPr lang="en-US" sz="3200" smtClean="0">
                <a:solidFill>
                  <a:srgbClr val="FF0000"/>
                </a:solidFill>
                <a:latin typeface="Tahoma" pitchFamily="34" charset="0"/>
              </a:rPr>
              <a:t>điện, </a:t>
            </a:r>
            <a:r>
              <a:rPr lang="en-US" sz="3200">
                <a:solidFill>
                  <a:srgbClr val="FF0000"/>
                </a:solidFill>
                <a:latin typeface="Tahoma" pitchFamily="34" charset="0"/>
              </a:rPr>
              <a:t>vật </a:t>
            </a:r>
            <a:r>
              <a:rPr lang="en-US" sz="3200" smtClean="0">
                <a:solidFill>
                  <a:srgbClr val="FF0000"/>
                </a:solidFill>
                <a:latin typeface="Tahoma" pitchFamily="34" charset="0"/>
              </a:rPr>
              <a:t>cách </a:t>
            </a:r>
            <a:r>
              <a:rPr lang="en-US" sz="3200">
                <a:solidFill>
                  <a:srgbClr val="FF0000"/>
                </a:solidFill>
                <a:latin typeface="Tahoma" pitchFamily="34" charset="0"/>
              </a:rPr>
              <a:t>điện</a:t>
            </a:r>
          </a:p>
        </p:txBody>
      </p:sp>
      <p:sp>
        <p:nvSpPr>
          <p:cNvPr id="20511" name="Text Box 31"/>
          <p:cNvSpPr txBox="1">
            <a:spLocks noChangeArrowheads="1"/>
          </p:cNvSpPr>
          <p:nvPr/>
        </p:nvSpPr>
        <p:spPr bwMode="auto">
          <a:xfrm>
            <a:off x="457200" y="4495800"/>
            <a:ext cx="17526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>
                <a:solidFill>
                  <a:schemeClr val="accent2"/>
                </a:solidFill>
                <a:latin typeface="Tahoma" pitchFamily="34" charset="0"/>
              </a:rPr>
              <a:t>Nhựa là</a:t>
            </a:r>
          </a:p>
          <a:p>
            <a:pPr>
              <a:spcBef>
                <a:spcPct val="50000"/>
              </a:spcBef>
            </a:pPr>
            <a:r>
              <a:rPr lang="en-US" sz="3200">
                <a:solidFill>
                  <a:schemeClr val="accent2"/>
                </a:solidFill>
                <a:latin typeface="Tahoma" pitchFamily="34" charset="0"/>
              </a:rPr>
              <a:t>chất cách điện </a:t>
            </a: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807758469"/>
      </p:ext>
    </p:extLst>
  </p:cSld>
  <p:clrMapOvr>
    <a:masterClrMapping/>
  </p:clrMapOvr>
  <p:transition advTm="5248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3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20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205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animBg="1"/>
      <p:bldP spid="20505" grpId="0" animBg="1"/>
      <p:bldP spid="2050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2895600" y="2438400"/>
            <a:ext cx="1295400" cy="53340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0963" name="Line 3"/>
          <p:cNvSpPr>
            <a:spLocks noChangeShapeType="1"/>
          </p:cNvSpPr>
          <p:nvPr/>
        </p:nvSpPr>
        <p:spPr bwMode="auto">
          <a:xfrm>
            <a:off x="6553200" y="2743200"/>
            <a:ext cx="0" cy="2209800"/>
          </a:xfrm>
          <a:prstGeom prst="line">
            <a:avLst/>
          </a:prstGeom>
          <a:noFill/>
          <a:ln w="136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8" name="Line 4"/>
          <p:cNvSpPr>
            <a:spLocks noChangeShapeType="1"/>
          </p:cNvSpPr>
          <p:nvPr/>
        </p:nvSpPr>
        <p:spPr bwMode="auto">
          <a:xfrm>
            <a:off x="2895600" y="5257800"/>
            <a:ext cx="12954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9" name="Line 5"/>
          <p:cNvSpPr>
            <a:spLocks noChangeShapeType="1"/>
          </p:cNvSpPr>
          <p:nvPr/>
        </p:nvSpPr>
        <p:spPr bwMode="auto">
          <a:xfrm>
            <a:off x="3548063" y="5148263"/>
            <a:ext cx="0" cy="76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0" name="Line 6"/>
          <p:cNvSpPr>
            <a:spLocks noChangeShapeType="1"/>
          </p:cNvSpPr>
          <p:nvPr/>
        </p:nvSpPr>
        <p:spPr bwMode="auto">
          <a:xfrm>
            <a:off x="2971800" y="5181600"/>
            <a:ext cx="0" cy="76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1" name="Line 7"/>
          <p:cNvSpPr>
            <a:spLocks noChangeShapeType="1"/>
          </p:cNvSpPr>
          <p:nvPr/>
        </p:nvSpPr>
        <p:spPr bwMode="auto">
          <a:xfrm>
            <a:off x="4114800" y="5181600"/>
            <a:ext cx="0" cy="76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68" name="AutoShape 8"/>
          <p:cNvSpPr>
            <a:spLocks noChangeArrowheads="1"/>
          </p:cNvSpPr>
          <p:nvPr/>
        </p:nvSpPr>
        <p:spPr bwMode="auto">
          <a:xfrm>
            <a:off x="3276600" y="4610100"/>
            <a:ext cx="533400" cy="533400"/>
          </a:xfrm>
          <a:prstGeom prst="flowChartSummingJunction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153" name="Line 9"/>
          <p:cNvSpPr>
            <a:spLocks noChangeShapeType="1"/>
          </p:cNvSpPr>
          <p:nvPr/>
        </p:nvSpPr>
        <p:spPr bwMode="auto">
          <a:xfrm>
            <a:off x="2852738" y="2576513"/>
            <a:ext cx="0" cy="228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4" name="Line 10"/>
          <p:cNvSpPr>
            <a:spLocks noChangeShapeType="1"/>
          </p:cNvSpPr>
          <p:nvPr/>
        </p:nvSpPr>
        <p:spPr bwMode="auto">
          <a:xfrm>
            <a:off x="6400800" y="2895600"/>
            <a:ext cx="228600" cy="0"/>
          </a:xfrm>
          <a:prstGeom prst="line">
            <a:avLst/>
          </a:prstGeom>
          <a:noFill/>
          <a:ln w="1143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5" name="Line 11"/>
          <p:cNvSpPr>
            <a:spLocks noChangeShapeType="1"/>
          </p:cNvSpPr>
          <p:nvPr/>
        </p:nvSpPr>
        <p:spPr bwMode="auto">
          <a:xfrm>
            <a:off x="6400800" y="4800600"/>
            <a:ext cx="228600" cy="0"/>
          </a:xfrm>
          <a:prstGeom prst="line">
            <a:avLst/>
          </a:prstGeom>
          <a:noFill/>
          <a:ln w="1143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6" name="Line 12"/>
          <p:cNvSpPr>
            <a:spLocks noChangeShapeType="1"/>
          </p:cNvSpPr>
          <p:nvPr/>
        </p:nvSpPr>
        <p:spPr bwMode="auto">
          <a:xfrm>
            <a:off x="4191000" y="2667000"/>
            <a:ext cx="1295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7" name="Line 13"/>
          <p:cNvSpPr>
            <a:spLocks noChangeShapeType="1"/>
          </p:cNvSpPr>
          <p:nvPr/>
        </p:nvSpPr>
        <p:spPr bwMode="auto">
          <a:xfrm>
            <a:off x="4100513" y="5162550"/>
            <a:ext cx="1295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8" name="Line 14"/>
          <p:cNvSpPr>
            <a:spLocks noChangeShapeType="1"/>
          </p:cNvSpPr>
          <p:nvPr/>
        </p:nvSpPr>
        <p:spPr bwMode="auto">
          <a:xfrm>
            <a:off x="5486400" y="2667000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9" name="Line 15"/>
          <p:cNvSpPr>
            <a:spLocks noChangeShapeType="1"/>
          </p:cNvSpPr>
          <p:nvPr/>
        </p:nvSpPr>
        <p:spPr bwMode="auto">
          <a:xfrm>
            <a:off x="5486400" y="2895600"/>
            <a:ext cx="914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0" name="Line 16"/>
          <p:cNvSpPr>
            <a:spLocks noChangeShapeType="1"/>
          </p:cNvSpPr>
          <p:nvPr/>
        </p:nvSpPr>
        <p:spPr bwMode="auto">
          <a:xfrm flipV="1">
            <a:off x="5410200" y="4800600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1" name="Line 17"/>
          <p:cNvSpPr>
            <a:spLocks noChangeShapeType="1"/>
          </p:cNvSpPr>
          <p:nvPr/>
        </p:nvSpPr>
        <p:spPr bwMode="auto">
          <a:xfrm flipV="1">
            <a:off x="5410200" y="4800600"/>
            <a:ext cx="1066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2" name="Line 18"/>
          <p:cNvSpPr>
            <a:spLocks noChangeShapeType="1"/>
          </p:cNvSpPr>
          <p:nvPr/>
        </p:nvSpPr>
        <p:spPr bwMode="auto">
          <a:xfrm flipH="1">
            <a:off x="2362200" y="2667000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3" name="Line 19"/>
          <p:cNvSpPr>
            <a:spLocks noChangeShapeType="1"/>
          </p:cNvSpPr>
          <p:nvPr/>
        </p:nvSpPr>
        <p:spPr bwMode="auto">
          <a:xfrm>
            <a:off x="2362200" y="2667000"/>
            <a:ext cx="0" cy="2514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4" name="Line 20"/>
          <p:cNvSpPr>
            <a:spLocks noChangeShapeType="1"/>
          </p:cNvSpPr>
          <p:nvPr/>
        </p:nvSpPr>
        <p:spPr bwMode="auto">
          <a:xfrm flipV="1">
            <a:off x="2362200" y="5181600"/>
            <a:ext cx="609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5" name="Line 21"/>
          <p:cNvSpPr>
            <a:spLocks noChangeShapeType="1"/>
          </p:cNvSpPr>
          <p:nvPr/>
        </p:nvSpPr>
        <p:spPr bwMode="auto">
          <a:xfrm>
            <a:off x="3886200" y="2667000"/>
            <a:ext cx="228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166" name="Group 22"/>
          <p:cNvGrpSpPr>
            <a:grpSpLocks/>
          </p:cNvGrpSpPr>
          <p:nvPr/>
        </p:nvGrpSpPr>
        <p:grpSpPr bwMode="auto">
          <a:xfrm>
            <a:off x="3014663" y="2590800"/>
            <a:ext cx="228600" cy="200025"/>
            <a:chOff x="1899" y="1563"/>
            <a:chExt cx="144" cy="126"/>
          </a:xfrm>
        </p:grpSpPr>
        <p:sp>
          <p:nvSpPr>
            <p:cNvPr id="6173" name="Line 23"/>
            <p:cNvSpPr>
              <a:spLocks noChangeShapeType="1"/>
            </p:cNvSpPr>
            <p:nvPr/>
          </p:nvSpPr>
          <p:spPr bwMode="auto">
            <a:xfrm>
              <a:off x="1899" y="1623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74" name="Line 24"/>
            <p:cNvSpPr>
              <a:spLocks noChangeShapeType="1"/>
            </p:cNvSpPr>
            <p:nvPr/>
          </p:nvSpPr>
          <p:spPr bwMode="auto">
            <a:xfrm>
              <a:off x="1968" y="1563"/>
              <a:ext cx="0" cy="12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0985" name="Line 25"/>
          <p:cNvSpPr>
            <a:spLocks noChangeShapeType="1"/>
          </p:cNvSpPr>
          <p:nvPr/>
        </p:nvSpPr>
        <p:spPr bwMode="auto">
          <a:xfrm>
            <a:off x="8534400" y="2728913"/>
            <a:ext cx="0" cy="2209800"/>
          </a:xfrm>
          <a:prstGeom prst="line">
            <a:avLst/>
          </a:prstGeom>
          <a:noFill/>
          <a:ln w="136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86" name="Text Box 26"/>
          <p:cNvSpPr txBox="1">
            <a:spLocks noChangeArrowheads="1"/>
          </p:cNvSpPr>
          <p:nvPr/>
        </p:nvSpPr>
        <p:spPr bwMode="auto">
          <a:xfrm>
            <a:off x="2133600" y="5715000"/>
            <a:ext cx="6781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>
                <a:latin typeface="Times New Roman" pitchFamily="18" charset="0"/>
              </a:rPr>
              <a:t>Cho dòng điện chạy qua - đèn không sáng</a:t>
            </a:r>
            <a:r>
              <a:rPr lang="en-US"/>
              <a:t> </a:t>
            </a:r>
          </a:p>
        </p:txBody>
      </p:sp>
      <p:sp>
        <p:nvSpPr>
          <p:cNvPr id="6169" name="AutoShape 27"/>
          <p:cNvSpPr>
            <a:spLocks noChangeArrowheads="1"/>
          </p:cNvSpPr>
          <p:nvPr/>
        </p:nvSpPr>
        <p:spPr bwMode="auto">
          <a:xfrm>
            <a:off x="2514600" y="1143000"/>
            <a:ext cx="5257800" cy="685800"/>
          </a:xfrm>
          <a:prstGeom prst="wedgeRectCallout">
            <a:avLst>
              <a:gd name="adj1" fmla="val 59088"/>
              <a:gd name="adj2" fmla="val 180787"/>
            </a:avLst>
          </a:prstGeom>
          <a:noFill/>
          <a:ln w="9525">
            <a:solidFill>
              <a:srgbClr val="00D5D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D5D0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3200" b="1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Thanh bằng vật liệu sứ</a:t>
            </a:r>
            <a:endParaRPr lang="en-US" sz="3200" b="1">
              <a:solidFill>
                <a:srgbClr val="6600FF"/>
              </a:solidFill>
              <a:latin typeface=".VnTime" pitchFamily="34" charset="0"/>
            </a:endParaRPr>
          </a:p>
        </p:txBody>
      </p:sp>
      <p:sp>
        <p:nvSpPr>
          <p:cNvPr id="6170" name="Rectangle 28"/>
          <p:cNvSpPr>
            <a:spLocks noChangeArrowheads="1"/>
          </p:cNvSpPr>
          <p:nvPr/>
        </p:nvSpPr>
        <p:spPr bwMode="auto">
          <a:xfrm>
            <a:off x="457200" y="381000"/>
            <a:ext cx="8153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3200" smtClean="0">
                <a:solidFill>
                  <a:srgbClr val="FF0000"/>
                </a:solidFill>
                <a:latin typeface="Tahoma" pitchFamily="34" charset="0"/>
              </a:rPr>
              <a:t>3. Xác </a:t>
            </a:r>
            <a:r>
              <a:rPr lang="en-US" sz="3200">
                <a:solidFill>
                  <a:srgbClr val="FF0000"/>
                </a:solidFill>
                <a:latin typeface="Tahoma" pitchFamily="34" charset="0"/>
              </a:rPr>
              <a:t>định vật dẫn </a:t>
            </a:r>
            <a:r>
              <a:rPr lang="en-US" sz="3200" smtClean="0">
                <a:solidFill>
                  <a:srgbClr val="FF0000"/>
                </a:solidFill>
                <a:latin typeface="Tahoma" pitchFamily="34" charset="0"/>
              </a:rPr>
              <a:t>điện, </a:t>
            </a:r>
            <a:r>
              <a:rPr lang="en-US" sz="3200">
                <a:solidFill>
                  <a:srgbClr val="FF0000"/>
                </a:solidFill>
                <a:latin typeface="Tahoma" pitchFamily="34" charset="0"/>
              </a:rPr>
              <a:t>vật cách điện</a:t>
            </a:r>
          </a:p>
        </p:txBody>
      </p:sp>
      <p:sp>
        <p:nvSpPr>
          <p:cNvPr id="40990" name="Text Box 30"/>
          <p:cNvSpPr txBox="1">
            <a:spLocks noChangeArrowheads="1"/>
          </p:cNvSpPr>
          <p:nvPr/>
        </p:nvSpPr>
        <p:spPr bwMode="auto">
          <a:xfrm>
            <a:off x="457200" y="4495800"/>
            <a:ext cx="175260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>
                <a:solidFill>
                  <a:schemeClr val="accent2"/>
                </a:solidFill>
                <a:latin typeface="Tahoma" pitchFamily="34" charset="0"/>
              </a:rPr>
              <a:t>Sứ </a:t>
            </a:r>
            <a:r>
              <a:rPr lang="en-US" sz="3200" smtClean="0">
                <a:solidFill>
                  <a:schemeClr val="accent2"/>
                </a:solidFill>
                <a:latin typeface="Tahoma" pitchFamily="34" charset="0"/>
              </a:rPr>
              <a:t>là chất </a:t>
            </a:r>
            <a:r>
              <a:rPr lang="en-US" sz="3200">
                <a:solidFill>
                  <a:schemeClr val="accent2"/>
                </a:solidFill>
                <a:latin typeface="Tahoma" pitchFamily="34" charset="0"/>
              </a:rPr>
              <a:t>cách điện </a:t>
            </a: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3599642380"/>
      </p:ext>
    </p:extLst>
  </p:cSld>
  <p:clrMapOvr>
    <a:masterClrMapping/>
  </p:clrMapOvr>
  <p:transition advTm="5248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30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09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09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09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409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animBg="1"/>
      <p:bldP spid="40985" grpId="0" animBg="1"/>
      <p:bldP spid="4098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2895600" y="2438400"/>
            <a:ext cx="12954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1" name="Line 3"/>
          <p:cNvSpPr>
            <a:spLocks noChangeShapeType="1"/>
          </p:cNvSpPr>
          <p:nvPr/>
        </p:nvSpPr>
        <p:spPr bwMode="auto">
          <a:xfrm>
            <a:off x="6553200" y="2743200"/>
            <a:ext cx="0" cy="2209800"/>
          </a:xfrm>
          <a:prstGeom prst="line">
            <a:avLst/>
          </a:prstGeom>
          <a:noFill/>
          <a:ln w="136525">
            <a:solidFill>
              <a:srgbClr val="926B08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2" name="Line 4"/>
          <p:cNvSpPr>
            <a:spLocks noChangeShapeType="1"/>
          </p:cNvSpPr>
          <p:nvPr/>
        </p:nvSpPr>
        <p:spPr bwMode="auto">
          <a:xfrm>
            <a:off x="2895600" y="5257800"/>
            <a:ext cx="12954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3" name="Line 5"/>
          <p:cNvSpPr>
            <a:spLocks noChangeShapeType="1"/>
          </p:cNvSpPr>
          <p:nvPr/>
        </p:nvSpPr>
        <p:spPr bwMode="auto">
          <a:xfrm>
            <a:off x="3548063" y="5148263"/>
            <a:ext cx="0" cy="76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4" name="Line 6"/>
          <p:cNvSpPr>
            <a:spLocks noChangeShapeType="1"/>
          </p:cNvSpPr>
          <p:nvPr/>
        </p:nvSpPr>
        <p:spPr bwMode="auto">
          <a:xfrm>
            <a:off x="2971800" y="5181600"/>
            <a:ext cx="0" cy="76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5" name="Line 7"/>
          <p:cNvSpPr>
            <a:spLocks noChangeShapeType="1"/>
          </p:cNvSpPr>
          <p:nvPr/>
        </p:nvSpPr>
        <p:spPr bwMode="auto">
          <a:xfrm>
            <a:off x="4114800" y="5181600"/>
            <a:ext cx="0" cy="76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6" name="AutoShape 8"/>
          <p:cNvSpPr>
            <a:spLocks noChangeArrowheads="1"/>
          </p:cNvSpPr>
          <p:nvPr/>
        </p:nvSpPr>
        <p:spPr bwMode="auto">
          <a:xfrm>
            <a:off x="3276600" y="4624388"/>
            <a:ext cx="533400" cy="533400"/>
          </a:xfrm>
          <a:prstGeom prst="flowChartSummingJunction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7" name="Line 9"/>
          <p:cNvSpPr>
            <a:spLocks noChangeShapeType="1"/>
          </p:cNvSpPr>
          <p:nvPr/>
        </p:nvSpPr>
        <p:spPr bwMode="auto">
          <a:xfrm>
            <a:off x="2852738" y="2576513"/>
            <a:ext cx="0" cy="228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8" name="Line 10"/>
          <p:cNvSpPr>
            <a:spLocks noChangeShapeType="1"/>
          </p:cNvSpPr>
          <p:nvPr/>
        </p:nvSpPr>
        <p:spPr bwMode="auto">
          <a:xfrm>
            <a:off x="6400800" y="2895600"/>
            <a:ext cx="228600" cy="0"/>
          </a:xfrm>
          <a:prstGeom prst="line">
            <a:avLst/>
          </a:prstGeom>
          <a:noFill/>
          <a:ln w="1143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9" name="Line 11"/>
          <p:cNvSpPr>
            <a:spLocks noChangeShapeType="1"/>
          </p:cNvSpPr>
          <p:nvPr/>
        </p:nvSpPr>
        <p:spPr bwMode="auto">
          <a:xfrm>
            <a:off x="6400800" y="4800600"/>
            <a:ext cx="228600" cy="0"/>
          </a:xfrm>
          <a:prstGeom prst="line">
            <a:avLst/>
          </a:prstGeom>
          <a:noFill/>
          <a:ln w="1143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0" name="Line 12"/>
          <p:cNvSpPr>
            <a:spLocks noChangeShapeType="1"/>
          </p:cNvSpPr>
          <p:nvPr/>
        </p:nvSpPr>
        <p:spPr bwMode="auto">
          <a:xfrm>
            <a:off x="4191000" y="2667000"/>
            <a:ext cx="1295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1" name="Line 13"/>
          <p:cNvSpPr>
            <a:spLocks noChangeShapeType="1"/>
          </p:cNvSpPr>
          <p:nvPr/>
        </p:nvSpPr>
        <p:spPr bwMode="auto">
          <a:xfrm>
            <a:off x="4100513" y="5162550"/>
            <a:ext cx="1295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2" name="Line 14"/>
          <p:cNvSpPr>
            <a:spLocks noChangeShapeType="1"/>
          </p:cNvSpPr>
          <p:nvPr/>
        </p:nvSpPr>
        <p:spPr bwMode="auto">
          <a:xfrm>
            <a:off x="5486400" y="2667000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3" name="Line 15"/>
          <p:cNvSpPr>
            <a:spLocks noChangeShapeType="1"/>
          </p:cNvSpPr>
          <p:nvPr/>
        </p:nvSpPr>
        <p:spPr bwMode="auto">
          <a:xfrm>
            <a:off x="5486400" y="2895600"/>
            <a:ext cx="914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4" name="Line 16"/>
          <p:cNvSpPr>
            <a:spLocks noChangeShapeType="1"/>
          </p:cNvSpPr>
          <p:nvPr/>
        </p:nvSpPr>
        <p:spPr bwMode="auto">
          <a:xfrm flipV="1">
            <a:off x="5410200" y="4800600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5" name="Line 17"/>
          <p:cNvSpPr>
            <a:spLocks noChangeShapeType="1"/>
          </p:cNvSpPr>
          <p:nvPr/>
        </p:nvSpPr>
        <p:spPr bwMode="auto">
          <a:xfrm flipV="1">
            <a:off x="5410200" y="4800600"/>
            <a:ext cx="1066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6" name="Line 18"/>
          <p:cNvSpPr>
            <a:spLocks noChangeShapeType="1"/>
          </p:cNvSpPr>
          <p:nvPr/>
        </p:nvSpPr>
        <p:spPr bwMode="auto">
          <a:xfrm flipH="1">
            <a:off x="2362200" y="2667000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7" name="Line 19"/>
          <p:cNvSpPr>
            <a:spLocks noChangeShapeType="1"/>
          </p:cNvSpPr>
          <p:nvPr/>
        </p:nvSpPr>
        <p:spPr bwMode="auto">
          <a:xfrm>
            <a:off x="2362200" y="2667000"/>
            <a:ext cx="0" cy="2514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8" name="Line 20"/>
          <p:cNvSpPr>
            <a:spLocks noChangeShapeType="1"/>
          </p:cNvSpPr>
          <p:nvPr/>
        </p:nvSpPr>
        <p:spPr bwMode="auto">
          <a:xfrm flipV="1">
            <a:off x="2362200" y="5181600"/>
            <a:ext cx="609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9" name="Line 21"/>
          <p:cNvSpPr>
            <a:spLocks noChangeShapeType="1"/>
          </p:cNvSpPr>
          <p:nvPr/>
        </p:nvSpPr>
        <p:spPr bwMode="auto">
          <a:xfrm>
            <a:off x="3886200" y="2667000"/>
            <a:ext cx="228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190" name="Group 22"/>
          <p:cNvGrpSpPr>
            <a:grpSpLocks/>
          </p:cNvGrpSpPr>
          <p:nvPr/>
        </p:nvGrpSpPr>
        <p:grpSpPr bwMode="auto">
          <a:xfrm>
            <a:off x="3014663" y="2590800"/>
            <a:ext cx="228600" cy="200025"/>
            <a:chOff x="1899" y="1563"/>
            <a:chExt cx="144" cy="126"/>
          </a:xfrm>
        </p:grpSpPr>
        <p:sp>
          <p:nvSpPr>
            <p:cNvPr id="7237" name="Line 23"/>
            <p:cNvSpPr>
              <a:spLocks noChangeShapeType="1"/>
            </p:cNvSpPr>
            <p:nvPr/>
          </p:nvSpPr>
          <p:spPr bwMode="auto">
            <a:xfrm>
              <a:off x="1899" y="1623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38" name="Line 24"/>
            <p:cNvSpPr>
              <a:spLocks noChangeShapeType="1"/>
            </p:cNvSpPr>
            <p:nvPr/>
          </p:nvSpPr>
          <p:spPr bwMode="auto">
            <a:xfrm>
              <a:off x="1968" y="1563"/>
              <a:ext cx="0" cy="12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2553" name="Line 25"/>
          <p:cNvSpPr>
            <a:spLocks noChangeShapeType="1"/>
          </p:cNvSpPr>
          <p:nvPr/>
        </p:nvSpPr>
        <p:spPr bwMode="auto">
          <a:xfrm>
            <a:off x="8305800" y="2728913"/>
            <a:ext cx="0" cy="2209800"/>
          </a:xfrm>
          <a:prstGeom prst="line">
            <a:avLst/>
          </a:prstGeom>
          <a:noFill/>
          <a:ln w="136525">
            <a:solidFill>
              <a:srgbClr val="926B08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56" name="Rectangle 28"/>
          <p:cNvSpPr>
            <a:spLocks noChangeArrowheads="1"/>
          </p:cNvSpPr>
          <p:nvPr/>
        </p:nvSpPr>
        <p:spPr bwMode="auto">
          <a:xfrm>
            <a:off x="2895600" y="2438400"/>
            <a:ext cx="1295400" cy="53340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193" name="Line 29"/>
          <p:cNvSpPr>
            <a:spLocks noChangeShapeType="1"/>
          </p:cNvSpPr>
          <p:nvPr/>
        </p:nvSpPr>
        <p:spPr bwMode="auto">
          <a:xfrm>
            <a:off x="2895600" y="5257800"/>
            <a:ext cx="12954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94" name="Line 30"/>
          <p:cNvSpPr>
            <a:spLocks noChangeShapeType="1"/>
          </p:cNvSpPr>
          <p:nvPr/>
        </p:nvSpPr>
        <p:spPr bwMode="auto">
          <a:xfrm>
            <a:off x="3548063" y="5148263"/>
            <a:ext cx="0" cy="76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95" name="Line 31"/>
          <p:cNvSpPr>
            <a:spLocks noChangeShapeType="1"/>
          </p:cNvSpPr>
          <p:nvPr/>
        </p:nvSpPr>
        <p:spPr bwMode="auto">
          <a:xfrm>
            <a:off x="2971800" y="5181600"/>
            <a:ext cx="0" cy="76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96" name="Line 32"/>
          <p:cNvSpPr>
            <a:spLocks noChangeShapeType="1"/>
          </p:cNvSpPr>
          <p:nvPr/>
        </p:nvSpPr>
        <p:spPr bwMode="auto">
          <a:xfrm>
            <a:off x="4114800" y="5181600"/>
            <a:ext cx="0" cy="76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61" name="AutoShape 33"/>
          <p:cNvSpPr>
            <a:spLocks noChangeArrowheads="1"/>
          </p:cNvSpPr>
          <p:nvPr/>
        </p:nvSpPr>
        <p:spPr bwMode="auto">
          <a:xfrm>
            <a:off x="3276600" y="4600575"/>
            <a:ext cx="533400" cy="533400"/>
          </a:xfrm>
          <a:prstGeom prst="flowChartSummingJunction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198" name="Line 34"/>
          <p:cNvSpPr>
            <a:spLocks noChangeShapeType="1"/>
          </p:cNvSpPr>
          <p:nvPr/>
        </p:nvSpPr>
        <p:spPr bwMode="auto">
          <a:xfrm>
            <a:off x="2852738" y="2576513"/>
            <a:ext cx="0" cy="228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99" name="Line 35"/>
          <p:cNvSpPr>
            <a:spLocks noChangeShapeType="1"/>
          </p:cNvSpPr>
          <p:nvPr/>
        </p:nvSpPr>
        <p:spPr bwMode="auto">
          <a:xfrm>
            <a:off x="6400800" y="2895600"/>
            <a:ext cx="228600" cy="0"/>
          </a:xfrm>
          <a:prstGeom prst="line">
            <a:avLst/>
          </a:prstGeom>
          <a:noFill/>
          <a:ln w="1143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00" name="Line 36"/>
          <p:cNvSpPr>
            <a:spLocks noChangeShapeType="1"/>
          </p:cNvSpPr>
          <p:nvPr/>
        </p:nvSpPr>
        <p:spPr bwMode="auto">
          <a:xfrm>
            <a:off x="6400800" y="4800600"/>
            <a:ext cx="228600" cy="0"/>
          </a:xfrm>
          <a:prstGeom prst="line">
            <a:avLst/>
          </a:prstGeom>
          <a:noFill/>
          <a:ln w="1143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01" name="Line 37"/>
          <p:cNvSpPr>
            <a:spLocks noChangeShapeType="1"/>
          </p:cNvSpPr>
          <p:nvPr/>
        </p:nvSpPr>
        <p:spPr bwMode="auto">
          <a:xfrm>
            <a:off x="4191000" y="2667000"/>
            <a:ext cx="1295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02" name="Line 38"/>
          <p:cNvSpPr>
            <a:spLocks noChangeShapeType="1"/>
          </p:cNvSpPr>
          <p:nvPr/>
        </p:nvSpPr>
        <p:spPr bwMode="auto">
          <a:xfrm>
            <a:off x="4100513" y="5162550"/>
            <a:ext cx="1295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03" name="Line 39"/>
          <p:cNvSpPr>
            <a:spLocks noChangeShapeType="1"/>
          </p:cNvSpPr>
          <p:nvPr/>
        </p:nvSpPr>
        <p:spPr bwMode="auto">
          <a:xfrm>
            <a:off x="5486400" y="2667000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04" name="Line 40"/>
          <p:cNvSpPr>
            <a:spLocks noChangeShapeType="1"/>
          </p:cNvSpPr>
          <p:nvPr/>
        </p:nvSpPr>
        <p:spPr bwMode="auto">
          <a:xfrm>
            <a:off x="5486400" y="2895600"/>
            <a:ext cx="914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05" name="Line 41"/>
          <p:cNvSpPr>
            <a:spLocks noChangeShapeType="1"/>
          </p:cNvSpPr>
          <p:nvPr/>
        </p:nvSpPr>
        <p:spPr bwMode="auto">
          <a:xfrm flipV="1">
            <a:off x="5410200" y="4800600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06" name="Line 42"/>
          <p:cNvSpPr>
            <a:spLocks noChangeShapeType="1"/>
          </p:cNvSpPr>
          <p:nvPr/>
        </p:nvSpPr>
        <p:spPr bwMode="auto">
          <a:xfrm flipV="1">
            <a:off x="5410200" y="4800600"/>
            <a:ext cx="1066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07" name="Line 43"/>
          <p:cNvSpPr>
            <a:spLocks noChangeShapeType="1"/>
          </p:cNvSpPr>
          <p:nvPr/>
        </p:nvSpPr>
        <p:spPr bwMode="auto">
          <a:xfrm flipH="1">
            <a:off x="2362200" y="2667000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08" name="Line 44"/>
          <p:cNvSpPr>
            <a:spLocks noChangeShapeType="1"/>
          </p:cNvSpPr>
          <p:nvPr/>
        </p:nvSpPr>
        <p:spPr bwMode="auto">
          <a:xfrm>
            <a:off x="2362200" y="2667000"/>
            <a:ext cx="0" cy="2514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09" name="Line 45"/>
          <p:cNvSpPr>
            <a:spLocks noChangeShapeType="1"/>
          </p:cNvSpPr>
          <p:nvPr/>
        </p:nvSpPr>
        <p:spPr bwMode="auto">
          <a:xfrm flipV="1">
            <a:off x="2362200" y="5181600"/>
            <a:ext cx="609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10" name="Line 46"/>
          <p:cNvSpPr>
            <a:spLocks noChangeShapeType="1"/>
          </p:cNvSpPr>
          <p:nvPr/>
        </p:nvSpPr>
        <p:spPr bwMode="auto">
          <a:xfrm>
            <a:off x="3886200" y="2667000"/>
            <a:ext cx="228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211" name="Group 47"/>
          <p:cNvGrpSpPr>
            <a:grpSpLocks/>
          </p:cNvGrpSpPr>
          <p:nvPr/>
        </p:nvGrpSpPr>
        <p:grpSpPr bwMode="auto">
          <a:xfrm>
            <a:off x="3014663" y="2590800"/>
            <a:ext cx="228600" cy="200025"/>
            <a:chOff x="1899" y="1563"/>
            <a:chExt cx="144" cy="126"/>
          </a:xfrm>
        </p:grpSpPr>
        <p:sp>
          <p:nvSpPr>
            <p:cNvPr id="7235" name="Line 48"/>
            <p:cNvSpPr>
              <a:spLocks noChangeShapeType="1"/>
            </p:cNvSpPr>
            <p:nvPr/>
          </p:nvSpPr>
          <p:spPr bwMode="auto">
            <a:xfrm>
              <a:off x="1899" y="1623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36" name="Line 49"/>
            <p:cNvSpPr>
              <a:spLocks noChangeShapeType="1"/>
            </p:cNvSpPr>
            <p:nvPr/>
          </p:nvSpPr>
          <p:spPr bwMode="auto">
            <a:xfrm>
              <a:off x="1968" y="1563"/>
              <a:ext cx="0" cy="12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2578" name="Line 50"/>
          <p:cNvSpPr>
            <a:spLocks noChangeShapeType="1"/>
          </p:cNvSpPr>
          <p:nvPr/>
        </p:nvSpPr>
        <p:spPr bwMode="auto">
          <a:xfrm>
            <a:off x="6553200" y="2743200"/>
            <a:ext cx="0" cy="2209800"/>
          </a:xfrm>
          <a:prstGeom prst="line">
            <a:avLst/>
          </a:prstGeom>
          <a:noFill/>
          <a:ln w="136525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79" name="Line 51"/>
          <p:cNvSpPr>
            <a:spLocks noChangeShapeType="1"/>
          </p:cNvSpPr>
          <p:nvPr/>
        </p:nvSpPr>
        <p:spPr bwMode="auto">
          <a:xfrm>
            <a:off x="2895600" y="5257800"/>
            <a:ext cx="1295400" cy="0"/>
          </a:xfrm>
          <a:prstGeom prst="line">
            <a:avLst/>
          </a:prstGeom>
          <a:noFill/>
          <a:ln w="76200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80" name="Line 52"/>
          <p:cNvSpPr>
            <a:spLocks noChangeShapeType="1"/>
          </p:cNvSpPr>
          <p:nvPr/>
        </p:nvSpPr>
        <p:spPr bwMode="auto">
          <a:xfrm>
            <a:off x="3548063" y="5148263"/>
            <a:ext cx="0" cy="76200"/>
          </a:xfrm>
          <a:prstGeom prst="line">
            <a:avLst/>
          </a:prstGeom>
          <a:noFill/>
          <a:ln w="76200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81" name="Line 53"/>
          <p:cNvSpPr>
            <a:spLocks noChangeShapeType="1"/>
          </p:cNvSpPr>
          <p:nvPr/>
        </p:nvSpPr>
        <p:spPr bwMode="auto">
          <a:xfrm>
            <a:off x="2971800" y="5181600"/>
            <a:ext cx="0" cy="76200"/>
          </a:xfrm>
          <a:prstGeom prst="line">
            <a:avLst/>
          </a:prstGeom>
          <a:noFill/>
          <a:ln w="76200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82" name="Line 54"/>
          <p:cNvSpPr>
            <a:spLocks noChangeShapeType="1"/>
          </p:cNvSpPr>
          <p:nvPr/>
        </p:nvSpPr>
        <p:spPr bwMode="auto">
          <a:xfrm>
            <a:off x="4114800" y="5181600"/>
            <a:ext cx="0" cy="76200"/>
          </a:xfrm>
          <a:prstGeom prst="line">
            <a:avLst/>
          </a:prstGeom>
          <a:noFill/>
          <a:ln w="76200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83" name="Line 55"/>
          <p:cNvSpPr>
            <a:spLocks noChangeShapeType="1"/>
          </p:cNvSpPr>
          <p:nvPr/>
        </p:nvSpPr>
        <p:spPr bwMode="auto">
          <a:xfrm>
            <a:off x="2852738" y="2576513"/>
            <a:ext cx="0" cy="228600"/>
          </a:xfrm>
          <a:prstGeom prst="line">
            <a:avLst/>
          </a:prstGeom>
          <a:noFill/>
          <a:ln w="76200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84" name="Line 56"/>
          <p:cNvSpPr>
            <a:spLocks noChangeShapeType="1"/>
          </p:cNvSpPr>
          <p:nvPr/>
        </p:nvSpPr>
        <p:spPr bwMode="auto">
          <a:xfrm>
            <a:off x="6400800" y="2895600"/>
            <a:ext cx="228600" cy="0"/>
          </a:xfrm>
          <a:prstGeom prst="line">
            <a:avLst/>
          </a:prstGeom>
          <a:noFill/>
          <a:ln w="114300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85" name="Line 57"/>
          <p:cNvSpPr>
            <a:spLocks noChangeShapeType="1"/>
          </p:cNvSpPr>
          <p:nvPr/>
        </p:nvSpPr>
        <p:spPr bwMode="auto">
          <a:xfrm>
            <a:off x="6400800" y="4800600"/>
            <a:ext cx="228600" cy="0"/>
          </a:xfrm>
          <a:prstGeom prst="line">
            <a:avLst/>
          </a:prstGeom>
          <a:noFill/>
          <a:ln w="114300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86" name="Line 58"/>
          <p:cNvSpPr>
            <a:spLocks noChangeShapeType="1"/>
          </p:cNvSpPr>
          <p:nvPr/>
        </p:nvSpPr>
        <p:spPr bwMode="auto">
          <a:xfrm>
            <a:off x="4191000" y="2667000"/>
            <a:ext cx="1295400" cy="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87" name="Line 59"/>
          <p:cNvSpPr>
            <a:spLocks noChangeShapeType="1"/>
          </p:cNvSpPr>
          <p:nvPr/>
        </p:nvSpPr>
        <p:spPr bwMode="auto">
          <a:xfrm>
            <a:off x="4100513" y="5162550"/>
            <a:ext cx="1295400" cy="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88" name="Line 60"/>
          <p:cNvSpPr>
            <a:spLocks noChangeShapeType="1"/>
          </p:cNvSpPr>
          <p:nvPr/>
        </p:nvSpPr>
        <p:spPr bwMode="auto">
          <a:xfrm>
            <a:off x="5486400" y="2667000"/>
            <a:ext cx="0" cy="2286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89" name="Line 61"/>
          <p:cNvSpPr>
            <a:spLocks noChangeShapeType="1"/>
          </p:cNvSpPr>
          <p:nvPr/>
        </p:nvSpPr>
        <p:spPr bwMode="auto">
          <a:xfrm>
            <a:off x="5486400" y="2895600"/>
            <a:ext cx="914400" cy="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90" name="Line 62"/>
          <p:cNvSpPr>
            <a:spLocks noChangeShapeType="1"/>
          </p:cNvSpPr>
          <p:nvPr/>
        </p:nvSpPr>
        <p:spPr bwMode="auto">
          <a:xfrm flipV="1">
            <a:off x="5410200" y="4800600"/>
            <a:ext cx="0" cy="3810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91" name="Line 63"/>
          <p:cNvSpPr>
            <a:spLocks noChangeShapeType="1"/>
          </p:cNvSpPr>
          <p:nvPr/>
        </p:nvSpPr>
        <p:spPr bwMode="auto">
          <a:xfrm flipV="1">
            <a:off x="5410200" y="4800600"/>
            <a:ext cx="1066800" cy="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92" name="Line 64"/>
          <p:cNvSpPr>
            <a:spLocks noChangeShapeType="1"/>
          </p:cNvSpPr>
          <p:nvPr/>
        </p:nvSpPr>
        <p:spPr bwMode="auto">
          <a:xfrm flipH="1">
            <a:off x="2362200" y="2667000"/>
            <a:ext cx="457200" cy="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93" name="Line 65"/>
          <p:cNvSpPr>
            <a:spLocks noChangeShapeType="1"/>
          </p:cNvSpPr>
          <p:nvPr/>
        </p:nvSpPr>
        <p:spPr bwMode="auto">
          <a:xfrm>
            <a:off x="2362200" y="2667000"/>
            <a:ext cx="0" cy="25146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94" name="Line 66"/>
          <p:cNvSpPr>
            <a:spLocks noChangeShapeType="1"/>
          </p:cNvSpPr>
          <p:nvPr/>
        </p:nvSpPr>
        <p:spPr bwMode="auto">
          <a:xfrm flipV="1">
            <a:off x="2362200" y="5181600"/>
            <a:ext cx="609600" cy="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95" name="AutoShape 67"/>
          <p:cNvSpPr>
            <a:spLocks noChangeArrowheads="1"/>
          </p:cNvSpPr>
          <p:nvPr/>
        </p:nvSpPr>
        <p:spPr bwMode="auto">
          <a:xfrm>
            <a:off x="3276600" y="4606925"/>
            <a:ext cx="533400" cy="533400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96" name="Rectangle 68"/>
          <p:cNvSpPr>
            <a:spLocks noChangeArrowheads="1"/>
          </p:cNvSpPr>
          <p:nvPr/>
        </p:nvSpPr>
        <p:spPr bwMode="auto">
          <a:xfrm>
            <a:off x="2590800" y="5486400"/>
            <a:ext cx="5721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3200">
                <a:solidFill>
                  <a:srgbClr val="6600FF"/>
                </a:solidFill>
                <a:latin typeface="Times New Roman" pitchFamily="18" charset="0"/>
              </a:rPr>
              <a:t>Dòng điện chạy qua – đèn sáng</a:t>
            </a:r>
          </a:p>
        </p:txBody>
      </p:sp>
      <p:sp>
        <p:nvSpPr>
          <p:cNvPr id="7231" name="Rectangle 71"/>
          <p:cNvSpPr>
            <a:spLocks noChangeArrowheads="1"/>
          </p:cNvSpPr>
          <p:nvPr/>
        </p:nvSpPr>
        <p:spPr bwMode="auto">
          <a:xfrm>
            <a:off x="838200" y="457200"/>
            <a:ext cx="7543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3200" smtClean="0">
                <a:solidFill>
                  <a:srgbClr val="FF0000"/>
                </a:solidFill>
                <a:latin typeface="Tahoma" pitchFamily="34" charset="0"/>
              </a:rPr>
              <a:t>3. Xác </a:t>
            </a:r>
            <a:r>
              <a:rPr lang="en-US" sz="3200">
                <a:solidFill>
                  <a:srgbClr val="FF0000"/>
                </a:solidFill>
                <a:latin typeface="Tahoma" pitchFamily="34" charset="0"/>
              </a:rPr>
              <a:t>định vật dẫn </a:t>
            </a:r>
            <a:r>
              <a:rPr lang="en-US" sz="3200" smtClean="0">
                <a:solidFill>
                  <a:srgbClr val="FF0000"/>
                </a:solidFill>
                <a:latin typeface="Tahoma" pitchFamily="34" charset="0"/>
              </a:rPr>
              <a:t>điện, vật </a:t>
            </a:r>
            <a:r>
              <a:rPr lang="en-US" sz="3200">
                <a:solidFill>
                  <a:srgbClr val="FF0000"/>
                </a:solidFill>
                <a:latin typeface="Tahoma" pitchFamily="34" charset="0"/>
              </a:rPr>
              <a:t>cách điện</a:t>
            </a:r>
          </a:p>
        </p:txBody>
      </p:sp>
      <p:sp>
        <p:nvSpPr>
          <p:cNvPr id="7232" name="AutoShape 72"/>
          <p:cNvSpPr>
            <a:spLocks noChangeArrowheads="1"/>
          </p:cNvSpPr>
          <p:nvPr/>
        </p:nvSpPr>
        <p:spPr bwMode="auto">
          <a:xfrm>
            <a:off x="2514600" y="1371600"/>
            <a:ext cx="6172200" cy="685800"/>
          </a:xfrm>
          <a:prstGeom prst="wedgeRectCallout">
            <a:avLst>
              <a:gd name="adj1" fmla="val 42333"/>
              <a:gd name="adj2" fmla="val 15300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/>
            <a:r>
              <a:rPr lang="en-US" sz="3600"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3600">
                <a:latin typeface="Tahoma" pitchFamily="34" charset="0"/>
              </a:rPr>
              <a:t> bằng kim loại đồng</a:t>
            </a:r>
          </a:p>
        </p:txBody>
      </p:sp>
      <p:sp>
        <p:nvSpPr>
          <p:cNvPr id="22602" name="Text Box 74"/>
          <p:cNvSpPr txBox="1">
            <a:spLocks noChangeArrowheads="1"/>
          </p:cNvSpPr>
          <p:nvPr/>
        </p:nvSpPr>
        <p:spPr bwMode="auto">
          <a:xfrm>
            <a:off x="914400" y="6324600"/>
            <a:ext cx="7467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                </a:t>
            </a:r>
            <a:r>
              <a:rPr lang="en-US" sz="2800">
                <a:solidFill>
                  <a:srgbClr val="6600FF"/>
                </a:solidFill>
                <a:latin typeface="Tahoma" pitchFamily="34" charset="0"/>
              </a:rPr>
              <a:t>KIM LOẠI ĐỒNG LÀ CHẤT DẪN ĐIỆN </a:t>
            </a: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3441434972"/>
      </p:ext>
    </p:extLst>
  </p:cSld>
  <p:clrMapOvr>
    <a:masterClrMapping/>
  </p:clrMapOvr>
  <p:transition advTm="6084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8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3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22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22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22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22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22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500"/>
                                        <p:tgtEl>
                                          <p:spTgt spid="22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22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22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5" dur="500"/>
                                        <p:tgtEl>
                                          <p:spTgt spid="22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47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9" dur="500"/>
                                        <p:tgtEl>
                                          <p:spTgt spid="22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5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3" dur="500"/>
                                        <p:tgtEl>
                                          <p:spTgt spid="22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5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7" dur="500"/>
                                        <p:tgtEl>
                                          <p:spTgt spid="22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59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61" dur="500"/>
                                        <p:tgtEl>
                                          <p:spTgt spid="225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63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65" dur="500"/>
                                        <p:tgtEl>
                                          <p:spTgt spid="22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6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9" dur="500"/>
                                        <p:tgtEl>
                                          <p:spTgt spid="22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71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3" dur="500"/>
                                        <p:tgtEl>
                                          <p:spTgt spid="22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75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7" dur="1000"/>
                                        <p:tgtEl>
                                          <p:spTgt spid="22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79" presetID="20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1" dur="100"/>
                                        <p:tgtEl>
                                          <p:spTgt spid="22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25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25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25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3000" fill="hold"/>
                                        <p:tgtEl>
                                          <p:spTgt spid="22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3000" fill="hold"/>
                                        <p:tgtEl>
                                          <p:spTgt spid="22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animBg="1"/>
      <p:bldP spid="22553" grpId="0" animBg="1"/>
      <p:bldP spid="22578" grpId="0" animBg="1"/>
      <p:bldP spid="22579" grpId="0" animBg="1"/>
      <p:bldP spid="22580" grpId="0" animBg="1"/>
      <p:bldP spid="22581" grpId="0" animBg="1"/>
      <p:bldP spid="22582" grpId="0" animBg="1"/>
      <p:bldP spid="22583" grpId="0" animBg="1"/>
      <p:bldP spid="22584" grpId="0" animBg="1"/>
      <p:bldP spid="22585" grpId="0" animBg="1"/>
      <p:bldP spid="22586" grpId="0" animBg="1"/>
      <p:bldP spid="22587" grpId="0" animBg="1"/>
      <p:bldP spid="22588" grpId="0" animBg="1"/>
      <p:bldP spid="22589" grpId="0" animBg="1"/>
      <p:bldP spid="22590" grpId="0" animBg="1"/>
      <p:bldP spid="22591" grpId="0" animBg="1"/>
      <p:bldP spid="22592" grpId="0" animBg="1"/>
      <p:bldP spid="22593" grpId="0" animBg="1"/>
      <p:bldP spid="22594" grpId="0" animBg="1"/>
      <p:bldP spid="22595" grpId="0" animBg="1"/>
      <p:bldP spid="2259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0" y="914400"/>
            <a:ext cx="53641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i="0">
                <a:solidFill>
                  <a:srgbClr val="FF0000"/>
                </a:solidFill>
                <a:latin typeface="Times New Roman" pitchFamily="18" charset="0"/>
              </a:rPr>
              <a:t>I. Chất dẫn điện và chất cách điện</a:t>
            </a:r>
          </a:p>
        </p:txBody>
      </p:sp>
      <p:grpSp>
        <p:nvGrpSpPr>
          <p:cNvPr id="76818" name="Group 18"/>
          <p:cNvGrpSpPr>
            <a:grpSpLocks/>
          </p:cNvGrpSpPr>
          <p:nvPr/>
        </p:nvGrpSpPr>
        <p:grpSpPr bwMode="auto">
          <a:xfrm>
            <a:off x="914400" y="2667000"/>
            <a:ext cx="7472363" cy="2895600"/>
            <a:chOff x="102" y="1699"/>
            <a:chExt cx="5571" cy="1661"/>
          </a:xfrm>
        </p:grpSpPr>
        <p:sp>
          <p:nvSpPr>
            <p:cNvPr id="5125" name="Text Box 5"/>
            <p:cNvSpPr txBox="1">
              <a:spLocks noChangeArrowheads="1"/>
            </p:cNvSpPr>
            <p:nvPr/>
          </p:nvSpPr>
          <p:spPr bwMode="auto">
            <a:xfrm>
              <a:off x="192" y="1699"/>
              <a:ext cx="2439" cy="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 i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 i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 i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 i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 i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sz="2400" i="0" smtClean="0">
                  <a:solidFill>
                    <a:srgbClr val="FF0000"/>
                  </a:solidFill>
                  <a:latin typeface="Times New Roman" pitchFamily="18" charset="0"/>
                </a:rPr>
                <a:t>Vật </a:t>
              </a:r>
              <a:r>
                <a:rPr lang="en-US" sz="2400" i="0">
                  <a:solidFill>
                    <a:srgbClr val="FF0000"/>
                  </a:solidFill>
                  <a:latin typeface="Times New Roman" pitchFamily="18" charset="0"/>
                </a:rPr>
                <a:t>dẫn điện</a:t>
              </a:r>
            </a:p>
          </p:txBody>
        </p:sp>
        <p:sp>
          <p:nvSpPr>
            <p:cNvPr id="5128" name="Text Box 8"/>
            <p:cNvSpPr txBox="1">
              <a:spLocks noChangeArrowheads="1"/>
            </p:cNvSpPr>
            <p:nvPr/>
          </p:nvSpPr>
          <p:spPr bwMode="auto">
            <a:xfrm>
              <a:off x="3027" y="1707"/>
              <a:ext cx="2493" cy="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 i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 i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 i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 i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 i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sz="2400" i="0" smtClean="0">
                  <a:solidFill>
                    <a:srgbClr val="0000FF"/>
                  </a:solidFill>
                  <a:latin typeface="Times New Roman" pitchFamily="18" charset="0"/>
                </a:rPr>
                <a:t>Vật </a:t>
              </a:r>
              <a:r>
                <a:rPr lang="en-US" sz="2400" i="0">
                  <a:solidFill>
                    <a:srgbClr val="0000FF"/>
                  </a:solidFill>
                  <a:latin typeface="Times New Roman" pitchFamily="18" charset="0"/>
                </a:rPr>
                <a:t>cách điện</a:t>
              </a:r>
            </a:p>
          </p:txBody>
        </p:sp>
        <p:sp>
          <p:nvSpPr>
            <p:cNvPr id="5135" name="Line 15"/>
            <p:cNvSpPr>
              <a:spLocks noChangeShapeType="1"/>
            </p:cNvSpPr>
            <p:nvPr/>
          </p:nvSpPr>
          <p:spPr bwMode="auto">
            <a:xfrm>
              <a:off x="2832" y="1728"/>
              <a:ext cx="0" cy="1632"/>
            </a:xfrm>
            <a:prstGeom prst="line">
              <a:avLst/>
            </a:prstGeom>
            <a:noFill/>
            <a:ln w="28575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6" name="Line 16"/>
            <p:cNvSpPr>
              <a:spLocks noChangeShapeType="1"/>
            </p:cNvSpPr>
            <p:nvPr/>
          </p:nvSpPr>
          <p:spPr bwMode="auto">
            <a:xfrm>
              <a:off x="102" y="3360"/>
              <a:ext cx="5568" cy="0"/>
            </a:xfrm>
            <a:prstGeom prst="line">
              <a:avLst/>
            </a:prstGeom>
            <a:noFill/>
            <a:ln w="28575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" name="Line 15"/>
            <p:cNvSpPr>
              <a:spLocks noChangeShapeType="1"/>
            </p:cNvSpPr>
            <p:nvPr/>
          </p:nvSpPr>
          <p:spPr bwMode="auto">
            <a:xfrm>
              <a:off x="5664" y="1728"/>
              <a:ext cx="0" cy="1632"/>
            </a:xfrm>
            <a:prstGeom prst="line">
              <a:avLst/>
            </a:prstGeom>
            <a:noFill/>
            <a:ln w="28575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Line 15"/>
            <p:cNvSpPr>
              <a:spLocks noChangeShapeType="1"/>
            </p:cNvSpPr>
            <p:nvPr/>
          </p:nvSpPr>
          <p:spPr bwMode="auto">
            <a:xfrm>
              <a:off x="114" y="1728"/>
              <a:ext cx="0" cy="1632"/>
            </a:xfrm>
            <a:prstGeom prst="line">
              <a:avLst/>
            </a:prstGeom>
            <a:noFill/>
            <a:ln w="28575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Line 16"/>
            <p:cNvSpPr>
              <a:spLocks noChangeShapeType="1"/>
            </p:cNvSpPr>
            <p:nvPr/>
          </p:nvSpPr>
          <p:spPr bwMode="auto">
            <a:xfrm>
              <a:off x="105" y="1728"/>
              <a:ext cx="5568" cy="0"/>
            </a:xfrm>
            <a:prstGeom prst="line">
              <a:avLst/>
            </a:prstGeom>
            <a:noFill/>
            <a:ln w="28575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Line 16"/>
            <p:cNvSpPr>
              <a:spLocks noChangeShapeType="1"/>
            </p:cNvSpPr>
            <p:nvPr/>
          </p:nvSpPr>
          <p:spPr bwMode="auto">
            <a:xfrm>
              <a:off x="105" y="1998"/>
              <a:ext cx="5568" cy="0"/>
            </a:xfrm>
            <a:prstGeom prst="line">
              <a:avLst/>
            </a:prstGeom>
            <a:noFill/>
            <a:ln w="28575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" name="Text Box 7">
            <a:hlinkClick r:id="rId2" action="ppaction://hlinkfile"/>
          </p:cNvPr>
          <p:cNvSpPr txBox="1">
            <a:spLocks noChangeArrowheads="1"/>
          </p:cNvSpPr>
          <p:nvPr/>
        </p:nvSpPr>
        <p:spPr bwMode="auto">
          <a:xfrm>
            <a:off x="703552" y="1433513"/>
            <a:ext cx="296587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990033"/>
                </a:solidFill>
                <a:latin typeface="Times New Roman" pitchFamily="18" charset="0"/>
              </a:rPr>
              <a:t>Thí </a:t>
            </a:r>
            <a:r>
              <a:rPr lang="en-US" sz="2400" smtClean="0">
                <a:solidFill>
                  <a:srgbClr val="990033"/>
                </a:solidFill>
                <a:latin typeface="Times New Roman" pitchFamily="18" charset="0"/>
              </a:rPr>
              <a:t>nghiệm</a:t>
            </a:r>
          </a:p>
          <a:p>
            <a:pPr eaLnBrk="1" hangingPunct="1"/>
            <a:r>
              <a:rPr lang="en-US" sz="2400" smtClean="0">
                <a:solidFill>
                  <a:srgbClr val="990033"/>
                </a:solidFill>
                <a:latin typeface="Times New Roman" pitchFamily="18" charset="0"/>
              </a:rPr>
              <a:t>Hoàn thành bảng sau</a:t>
            </a:r>
            <a:endParaRPr lang="en-US" sz="2400">
              <a:solidFill>
                <a:srgbClr val="990033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3258524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6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6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6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214313"/>
            <a:ext cx="7793037" cy="928687"/>
          </a:xfrm>
        </p:spPr>
        <p:txBody>
          <a:bodyPr>
            <a:normAutofit/>
          </a:bodyPr>
          <a:lstStyle/>
          <a:p>
            <a:r>
              <a:rPr lang="en-US" sz="3600" smtClean="0">
                <a:solidFill>
                  <a:srgbClr val="FF0000"/>
                </a:solidFill>
              </a:rPr>
              <a:t>Kết quả thí nghiệm</a:t>
            </a:r>
            <a:endParaRPr lang="en-US" sz="3600">
              <a:solidFill>
                <a:srgbClr val="FF0000"/>
              </a:solidFill>
            </a:endParaRPr>
          </a:p>
        </p:txBody>
      </p:sp>
      <p:graphicFrame>
        <p:nvGraphicFramePr>
          <p:cNvPr id="24608" name="Group 3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738024210"/>
              </p:ext>
            </p:extLst>
          </p:nvPr>
        </p:nvGraphicFramePr>
        <p:xfrm>
          <a:off x="533400" y="1371599"/>
          <a:ext cx="8421688" cy="4800602"/>
        </p:xfrm>
        <a:graphic>
          <a:graphicData uri="http://schemas.openxmlformats.org/drawingml/2006/table">
            <a:tbl>
              <a:tblPr/>
              <a:tblGrid>
                <a:gridCol w="4210844"/>
                <a:gridCol w="4210844"/>
              </a:tblGrid>
              <a:tr h="7924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Vật dẫn điện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Vật cách điện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02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-Đoạn dây thép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Vỏ nhựa bọc dây điện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24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-Đoạn dây đồng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Miếng sứ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05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-Ruột bút chì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Gỗ khô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24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-Đoạn dây sắt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24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105269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4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6,1690863332,D:\HO SO HAI YEN\Bai 20 CHAT DAN DIEN VA CHAT CACH DIEN DONGDIEN TRONG KIM LOAI (2014)\Media.ppcx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6,1690863332,D:\HO SO HAI YEN\Bai 20 CHAT DAN DIEN VA CHAT CACH DIEN DONGDIEN TRONG KIM LOAI (2014)\Media.ppcx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7,1690863332,D:\HO SO HAI YEN\Bai 20 CHAT DAN DIEN VA CHAT CACH DIEN DONGDIEN TRONG KIM LOAI (2014)\Media.ppcx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8,1690863332,D:\HO SO HAI YEN\Bai 20 CHAT DAN DIEN VA CHAT CACH DIEN DONGDIEN TRONG KIM LOAI (2014)\Media.ppcx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1187</TotalTime>
  <Words>805</Words>
  <Application>Microsoft Office PowerPoint</Application>
  <PresentationFormat>On-screen Show (4:3)</PresentationFormat>
  <Paragraphs>117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Kết quả thí nghiệm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Hình ảnh chỉ mang tính chất minh họa</vt:lpstr>
      <vt:lpstr>Slide 21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</dc:creator>
  <cp:lastModifiedBy>Welcome</cp:lastModifiedBy>
  <cp:revision>33</cp:revision>
  <dcterms:created xsi:type="dcterms:W3CDTF">2015-09-07T13:48:07Z</dcterms:created>
  <dcterms:modified xsi:type="dcterms:W3CDTF">2016-04-22T01:08:08Z</dcterms:modified>
</cp:coreProperties>
</file>